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9" r:id="rId2"/>
    <p:sldId id="340" r:id="rId3"/>
    <p:sldId id="341" r:id="rId4"/>
    <p:sldId id="342" r:id="rId5"/>
    <p:sldId id="343" r:id="rId6"/>
    <p:sldId id="344" r:id="rId7"/>
    <p:sldId id="345" r:id="rId8"/>
    <p:sldId id="346" r:id="rId9"/>
    <p:sldId id="347" r:id="rId10"/>
    <p:sldId id="348" r:id="rId11"/>
    <p:sldId id="349" r:id="rId12"/>
    <p:sldId id="350" r:id="rId13"/>
    <p:sldId id="351" r:id="rId14"/>
    <p:sldId id="352" r:id="rId15"/>
    <p:sldId id="353" r:id="rId16"/>
    <p:sldId id="354" r:id="rId17"/>
    <p:sldId id="355" r:id="rId18"/>
    <p:sldId id="356" r:id="rId19"/>
    <p:sldId id="357" r:id="rId20"/>
    <p:sldId id="358" r:id="rId21"/>
    <p:sldId id="359" r:id="rId22"/>
    <p:sldId id="360" r:id="rId23"/>
    <p:sldId id="361" r:id="rId24"/>
    <p:sldId id="362" r:id="rId25"/>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ct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ct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E3BB"/>
    <a:srgbClr val="96789C"/>
    <a:srgbClr val="5D3F55"/>
    <a:srgbClr val="420042"/>
    <a:srgbClr val="012C91"/>
    <a:srgbClr val="252B49"/>
    <a:srgbClr val="319FFF"/>
    <a:srgbClr val="9DDD58"/>
    <a:srgbClr val="EBD7B6"/>
    <a:srgbClr val="5C00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20" autoAdjust="0"/>
    <p:restoredTop sz="94660"/>
  </p:normalViewPr>
  <p:slideViewPr>
    <p:cSldViewPr>
      <p:cViewPr varScale="1">
        <p:scale>
          <a:sx n="47" d="100"/>
          <a:sy n="47" d="100"/>
        </p:scale>
        <p:origin x="1608"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3BB1847-E297-46F2-BFA9-69F0C5DB71EC}" type="slidenum">
              <a:rPr lang="en-US" altLang="en-US"/>
              <a:pPr/>
              <a:t>‹#›</a:t>
            </a:fld>
            <a:endParaRPr lang="en-US" altLang="en-US"/>
          </a:p>
        </p:txBody>
      </p:sp>
    </p:spTree>
    <p:extLst>
      <p:ext uri="{BB962C8B-B14F-4D97-AF65-F5344CB8AC3E}">
        <p14:creationId xmlns:p14="http://schemas.microsoft.com/office/powerpoint/2010/main" val="125088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B836BC9-6DD7-4F40-A657-407CD6026314}" type="slidenum">
              <a:rPr lang="en-US" altLang="en-US"/>
              <a:pPr/>
              <a:t>‹#›</a:t>
            </a:fld>
            <a:endParaRPr lang="en-US" altLang="en-US"/>
          </a:p>
        </p:txBody>
      </p:sp>
    </p:spTree>
    <p:extLst>
      <p:ext uri="{BB962C8B-B14F-4D97-AF65-F5344CB8AC3E}">
        <p14:creationId xmlns:p14="http://schemas.microsoft.com/office/powerpoint/2010/main" val="1953470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590C59B-9A95-4D5E-BB2D-4B65FDCB4957}" type="slidenum">
              <a:rPr lang="en-US" altLang="en-US"/>
              <a:pPr/>
              <a:t>‹#›</a:t>
            </a:fld>
            <a:endParaRPr lang="en-US" altLang="en-US"/>
          </a:p>
        </p:txBody>
      </p:sp>
    </p:spTree>
    <p:extLst>
      <p:ext uri="{BB962C8B-B14F-4D97-AF65-F5344CB8AC3E}">
        <p14:creationId xmlns:p14="http://schemas.microsoft.com/office/powerpoint/2010/main" val="3748504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371310B-7F5B-4B08-9AC2-8943C04473E6}" type="slidenum">
              <a:rPr lang="en-US" altLang="en-US"/>
              <a:pPr/>
              <a:t>‹#›</a:t>
            </a:fld>
            <a:endParaRPr lang="en-US" altLang="en-US"/>
          </a:p>
        </p:txBody>
      </p:sp>
    </p:spTree>
    <p:extLst>
      <p:ext uri="{BB962C8B-B14F-4D97-AF65-F5344CB8AC3E}">
        <p14:creationId xmlns:p14="http://schemas.microsoft.com/office/powerpoint/2010/main" val="4066865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6213AFD9-B76F-41A0-826D-85A91596339F}" type="slidenum">
              <a:rPr lang="en-US" altLang="en-US"/>
              <a:pPr/>
              <a:t>‹#›</a:t>
            </a:fld>
            <a:endParaRPr lang="en-US" altLang="en-US"/>
          </a:p>
        </p:txBody>
      </p:sp>
    </p:spTree>
    <p:extLst>
      <p:ext uri="{BB962C8B-B14F-4D97-AF65-F5344CB8AC3E}">
        <p14:creationId xmlns:p14="http://schemas.microsoft.com/office/powerpoint/2010/main" val="2302783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3F94AB3-0C35-4AB2-BD92-29E2775C52D6}" type="slidenum">
              <a:rPr lang="en-US" altLang="en-US"/>
              <a:pPr/>
              <a:t>‹#›</a:t>
            </a:fld>
            <a:endParaRPr lang="en-US" altLang="en-US"/>
          </a:p>
        </p:txBody>
      </p:sp>
    </p:spTree>
    <p:extLst>
      <p:ext uri="{BB962C8B-B14F-4D97-AF65-F5344CB8AC3E}">
        <p14:creationId xmlns:p14="http://schemas.microsoft.com/office/powerpoint/2010/main" val="777452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B2B897F-5517-4AA7-9E09-7281431C2790}" type="slidenum">
              <a:rPr lang="en-US" altLang="en-US"/>
              <a:pPr/>
              <a:t>‹#›</a:t>
            </a:fld>
            <a:endParaRPr lang="en-US" altLang="en-US"/>
          </a:p>
        </p:txBody>
      </p:sp>
    </p:spTree>
    <p:extLst>
      <p:ext uri="{BB962C8B-B14F-4D97-AF65-F5344CB8AC3E}">
        <p14:creationId xmlns:p14="http://schemas.microsoft.com/office/powerpoint/2010/main" val="2304530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CF17A48-B8F5-4B5E-98B0-65EF334B5D07}" type="slidenum">
              <a:rPr lang="en-US" altLang="en-US"/>
              <a:pPr/>
              <a:t>‹#›</a:t>
            </a:fld>
            <a:endParaRPr lang="en-US" altLang="en-US"/>
          </a:p>
        </p:txBody>
      </p:sp>
    </p:spTree>
    <p:extLst>
      <p:ext uri="{BB962C8B-B14F-4D97-AF65-F5344CB8AC3E}">
        <p14:creationId xmlns:p14="http://schemas.microsoft.com/office/powerpoint/2010/main" val="1365224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756953F-002B-4CD3-BC2F-A868C0F9818E}" type="slidenum">
              <a:rPr lang="en-US" altLang="en-US"/>
              <a:pPr/>
              <a:t>‹#›</a:t>
            </a:fld>
            <a:endParaRPr lang="en-US" altLang="en-US"/>
          </a:p>
        </p:txBody>
      </p:sp>
    </p:spTree>
    <p:extLst>
      <p:ext uri="{BB962C8B-B14F-4D97-AF65-F5344CB8AC3E}">
        <p14:creationId xmlns:p14="http://schemas.microsoft.com/office/powerpoint/2010/main" val="4029790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625FD4AD-5CC1-4009-8E2A-6E92F8BCC16C}" type="slidenum">
              <a:rPr lang="en-US" altLang="en-US"/>
              <a:pPr/>
              <a:t>‹#›</a:t>
            </a:fld>
            <a:endParaRPr lang="en-US" altLang="en-US"/>
          </a:p>
        </p:txBody>
      </p:sp>
    </p:spTree>
    <p:extLst>
      <p:ext uri="{BB962C8B-B14F-4D97-AF65-F5344CB8AC3E}">
        <p14:creationId xmlns:p14="http://schemas.microsoft.com/office/powerpoint/2010/main" val="1517748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C33E6122-F688-4E55-9373-A8E20AFC223F}" type="slidenum">
              <a:rPr lang="en-US" altLang="en-US"/>
              <a:pPr/>
              <a:t>‹#›</a:t>
            </a:fld>
            <a:endParaRPr lang="en-US" altLang="en-US"/>
          </a:p>
        </p:txBody>
      </p:sp>
    </p:spTree>
    <p:extLst>
      <p:ext uri="{BB962C8B-B14F-4D97-AF65-F5344CB8AC3E}">
        <p14:creationId xmlns:p14="http://schemas.microsoft.com/office/powerpoint/2010/main" val="408229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9727D4E6-757A-4587-8A71-2523D886D532}" type="slidenum">
              <a:rPr lang="en-US" altLang="en-US"/>
              <a:pPr/>
              <a:t>‹#›</a:t>
            </a:fld>
            <a:endParaRPr lang="en-US" altLang="en-US"/>
          </a:p>
        </p:txBody>
      </p:sp>
    </p:spTree>
    <p:extLst>
      <p:ext uri="{BB962C8B-B14F-4D97-AF65-F5344CB8AC3E}">
        <p14:creationId xmlns:p14="http://schemas.microsoft.com/office/powerpoint/2010/main" val="425181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C825258-6E90-4D25-BAE5-B4403EF8992A}" type="slidenum">
              <a:rPr lang="en-US" altLang="en-US"/>
              <a:pPr/>
              <a:t>‹#›</a:t>
            </a:fld>
            <a:endParaRPr lang="en-US" altLang="en-US"/>
          </a:p>
        </p:txBody>
      </p:sp>
    </p:spTree>
    <p:extLst>
      <p:ext uri="{BB962C8B-B14F-4D97-AF65-F5344CB8AC3E}">
        <p14:creationId xmlns:p14="http://schemas.microsoft.com/office/powerpoint/2010/main" val="529393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7842FBA-FB83-4C2F-AEC7-F4EF97A43349}" type="slidenum">
              <a:rPr lang="en-US" altLang="en-US"/>
              <a:pPr/>
              <a:t>‹#›</a:t>
            </a:fld>
            <a:endParaRPr lang="en-US" altLang="en-US"/>
          </a:p>
        </p:txBody>
      </p:sp>
    </p:spTree>
    <p:extLst>
      <p:ext uri="{BB962C8B-B14F-4D97-AF65-F5344CB8AC3E}">
        <p14:creationId xmlns:p14="http://schemas.microsoft.com/office/powerpoint/2010/main" val="722974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2004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3551F00-C2E9-432E-A274-4E4E699F4EB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5496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p:cNvSpPr txBox="1">
            <a:spLocks/>
          </p:cNvSpPr>
          <p:nvPr/>
        </p:nvSpPr>
        <p:spPr bwMode="auto">
          <a:xfrm>
            <a:off x="228600" y="1371600"/>
            <a:ext cx="8763000" cy="5410200"/>
          </a:xfrm>
          <a:prstGeom prst="rect">
            <a:avLst/>
          </a:prstGeom>
          <a:solidFill>
            <a:schemeClr val="accent2">
              <a:lumMod val="60000"/>
              <a:lumOff val="40000"/>
            </a:schemeClr>
          </a:solidFill>
          <a:ln>
            <a:solidFill>
              <a:schemeClr val="accent3">
                <a:lumMod val="50000"/>
              </a:schemeClr>
            </a:solidFill>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2400" smtClean="0"/>
              <a:t>“I cannot agree to the motion, notwithstanding it is favorable to Virginia, because I think it unjust.  It is certain that the slaves are valuable, as they raise the value of land, increase the exports and imports, and of course the revenue, would supply the means of feeding &amp; supporting an army, and might in cases of emergency become themselves soldiers.  As in these important respects they are useful to the community at large, they ought not to be excluded from the estimate of Representation.  I cannot however regard them as equal to freemen and cannot vote for them as such.  It is worthy or remark, that the Southern States have this </a:t>
            </a:r>
            <a:r>
              <a:rPr lang="en-US" sz="2400" b="1" smtClean="0"/>
              <a:t>peculiar species of property,</a:t>
            </a:r>
            <a:r>
              <a:rPr lang="en-US" sz="2400" smtClean="0"/>
              <a:t> over &amp; above the other species of property common to all the states.”</a:t>
            </a:r>
          </a:p>
          <a:p>
            <a:pPr marL="0" indent="0">
              <a:buFontTx/>
              <a:buNone/>
            </a:pPr>
            <a:endParaRPr lang="en-US" sz="700" smtClean="0"/>
          </a:p>
          <a:p>
            <a:pPr marL="0" indent="0">
              <a:buFontTx/>
              <a:buNone/>
            </a:pPr>
            <a:r>
              <a:rPr lang="en-US" sz="2400" smtClean="0"/>
              <a:t>~ George Mason, Virginia Delegate</a:t>
            </a:r>
            <a:endParaRPr lang="en-US" sz="2400" dirty="0"/>
          </a:p>
        </p:txBody>
      </p:sp>
    </p:spTree>
    <p:extLst>
      <p:ext uri="{BB962C8B-B14F-4D97-AF65-F5344CB8AC3E}">
        <p14:creationId xmlns:p14="http://schemas.microsoft.com/office/powerpoint/2010/main" val="2374340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3" descr="Woven mat"/>
          <p:cNvSpPr txBox="1">
            <a:spLocks noChangeArrowheads="1"/>
          </p:cNvSpPr>
          <p:nvPr/>
        </p:nvSpPr>
        <p:spPr bwMode="auto">
          <a:xfrm>
            <a:off x="0" y="4684218"/>
            <a:ext cx="9132332" cy="2209800"/>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smtClean="0">
                <a:ln w="0"/>
                <a:solidFill>
                  <a:schemeClr val="accent1"/>
                </a:solidFill>
              </a:rPr>
              <a:t>Once again the delegates compromised.  </a:t>
            </a:r>
            <a:r>
              <a:rPr lang="en-US" altLang="en-US" sz="2400" smtClean="0">
                <a:ln w="0"/>
                <a:solidFill>
                  <a:srgbClr val="FFFF00"/>
                </a:solidFill>
              </a:rPr>
              <a:t>They agreed that 3/5 of the slaves in any state would be counted.</a:t>
            </a:r>
          </a:p>
          <a:p>
            <a:r>
              <a:rPr lang="en-US" altLang="en-US" sz="2400" smtClean="0">
                <a:ln w="0"/>
                <a:solidFill>
                  <a:schemeClr val="accent1"/>
                </a:solidFill>
              </a:rPr>
              <a:t>If a state had 5,000 slaves then 3,000 would be included in the state’s population.</a:t>
            </a:r>
          </a:p>
          <a:p>
            <a:r>
              <a:rPr lang="en-US" altLang="en-US" sz="2400" smtClean="0">
                <a:ln w="0"/>
                <a:solidFill>
                  <a:schemeClr val="accent1"/>
                </a:solidFill>
              </a:rPr>
              <a:t>This became known as the </a:t>
            </a:r>
            <a:r>
              <a:rPr lang="en-US" altLang="en-US" sz="2400" b="1" smtClean="0">
                <a:ln w="0"/>
                <a:solidFill>
                  <a:srgbClr val="FFFF00"/>
                </a:solidFill>
              </a:rPr>
              <a:t>Three-Fifths Compromise</a:t>
            </a:r>
            <a:r>
              <a:rPr lang="en-US" altLang="en-US" sz="2400" smtClean="0">
                <a:ln w="0"/>
                <a:solidFill>
                  <a:srgbClr val="FFFF00"/>
                </a:solidFill>
                <a:effectLst>
                  <a:outerShdw blurRad="38100" dist="19050" dir="2700000" algn="tl" rotWithShape="0">
                    <a:schemeClr val="dk1">
                      <a:alpha val="40000"/>
                    </a:schemeClr>
                  </a:outerShdw>
                </a:effectLst>
              </a:rPr>
              <a:t>.</a:t>
            </a:r>
            <a:endParaRPr lang="en-US" altLang="en-US" sz="2400" dirty="0">
              <a:ln w="0"/>
              <a:solidFill>
                <a:srgbClr val="FFFF00"/>
              </a:solidFill>
              <a:effectLst>
                <a:outerShdw blurRad="38100" dist="19050" dir="2700000" algn="tl" rotWithShape="0">
                  <a:schemeClr val="dk1">
                    <a:alpha val="40000"/>
                  </a:schemeClr>
                </a:outerShdw>
              </a:effectLst>
            </a:endParaRPr>
          </a:p>
        </p:txBody>
      </p:sp>
      <p:sp>
        <p:nvSpPr>
          <p:cNvPr id="3" name="TextBox 2"/>
          <p:cNvSpPr txBox="1"/>
          <p:nvPr/>
        </p:nvSpPr>
        <p:spPr>
          <a:xfrm>
            <a:off x="380998" y="3152042"/>
            <a:ext cx="3429000" cy="646331"/>
          </a:xfrm>
          <a:prstGeom prst="rect">
            <a:avLst/>
          </a:prstGeom>
          <a:noFill/>
        </p:spPr>
        <p:txBody>
          <a:bodyPr wrap="square" rtlCol="0">
            <a:spAutoFit/>
          </a:bodyPr>
          <a:lstStyle/>
          <a:p>
            <a:r>
              <a:rPr lang="en-US" dirty="0" smtClean="0">
                <a:latin typeface="Bernard MT Condensed" panose="02050806060905020404" pitchFamily="18" charset="0"/>
              </a:rPr>
              <a:t>White men were counted in the population.</a:t>
            </a:r>
            <a:endParaRPr lang="en-US" dirty="0">
              <a:latin typeface="Bernard MT Condensed" panose="02050806060905020404" pitchFamily="18" charset="0"/>
            </a:endParaRPr>
          </a:p>
        </p:txBody>
      </p:sp>
      <p:sp>
        <p:nvSpPr>
          <p:cNvPr id="4" name="TextBox 3"/>
          <p:cNvSpPr txBox="1"/>
          <p:nvPr/>
        </p:nvSpPr>
        <p:spPr>
          <a:xfrm>
            <a:off x="5128239" y="3115408"/>
            <a:ext cx="3429000" cy="646331"/>
          </a:xfrm>
          <a:prstGeom prst="rect">
            <a:avLst/>
          </a:prstGeom>
          <a:noFill/>
        </p:spPr>
        <p:txBody>
          <a:bodyPr wrap="square" rtlCol="0">
            <a:spAutoFit/>
          </a:bodyPr>
          <a:lstStyle/>
          <a:p>
            <a:r>
              <a:rPr lang="en-US" dirty="0" smtClean="0">
                <a:latin typeface="Bernard MT Condensed" panose="02050806060905020404" pitchFamily="18" charset="0"/>
              </a:rPr>
              <a:t>Three of every five black slaves were counted in the population.</a:t>
            </a:r>
            <a:endParaRPr lang="en-US" dirty="0">
              <a:latin typeface="Bernard MT Condensed" panose="02050806060905020404" pitchFamily="18" charset="0"/>
            </a:endParaRPr>
          </a:p>
        </p:txBody>
      </p:sp>
    </p:spTree>
    <p:extLst>
      <p:ext uri="{BB962C8B-B14F-4D97-AF65-F5344CB8AC3E}">
        <p14:creationId xmlns:p14="http://schemas.microsoft.com/office/powerpoint/2010/main" val="3569113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a:spLocks noGrp="1"/>
          </p:cNvSpPr>
          <p:nvPr>
            <p:ph idx="1"/>
          </p:nvPr>
        </p:nvSpPr>
        <p:spPr>
          <a:xfrm>
            <a:off x="2362200" y="113382"/>
            <a:ext cx="6683121" cy="2273447"/>
          </a:xfrm>
          <a:solidFill>
            <a:srgbClr val="C00000"/>
          </a:solidFill>
          <a:scene3d>
            <a:camera prst="orthographicFront"/>
            <a:lightRig rig="threePt" dir="t"/>
          </a:scene3d>
          <a:sp3d>
            <a:bevelT/>
          </a:sp3d>
        </p:spPr>
        <p:txBody>
          <a:bodyPr/>
          <a:lstStyle/>
          <a:p>
            <a:pPr>
              <a:spcBef>
                <a:spcPts val="1200"/>
              </a:spcBef>
            </a:pPr>
            <a:r>
              <a:rPr lang="en-US" sz="2400" dirty="0" smtClean="0">
                <a:solidFill>
                  <a:srgbClr val="FFFFFF"/>
                </a:solidFill>
                <a:latin typeface="Calibri" panose="020F0502020204030204" pitchFamily="34" charset="0"/>
              </a:rPr>
              <a:t>In 1790</a:t>
            </a:r>
            <a:r>
              <a:rPr lang="en-US" sz="2400" dirty="0">
                <a:solidFill>
                  <a:srgbClr val="FFFFFF"/>
                </a:solidFill>
                <a:latin typeface="Calibri" panose="020F0502020204030204" pitchFamily="34" charset="0"/>
              </a:rPr>
              <a:t>, </a:t>
            </a:r>
            <a:r>
              <a:rPr lang="en-US" sz="2400" dirty="0" smtClean="0">
                <a:solidFill>
                  <a:srgbClr val="FFFFFF"/>
                </a:solidFill>
                <a:latin typeface="Calibri" panose="020F0502020204030204" pitchFamily="34" charset="0"/>
              </a:rPr>
              <a:t>26</a:t>
            </a:r>
            <a:r>
              <a:rPr lang="en-US" sz="2400" dirty="0">
                <a:solidFill>
                  <a:srgbClr val="FFFFFF"/>
                </a:solidFill>
                <a:latin typeface="Calibri" panose="020F0502020204030204" pitchFamily="34" charset="0"/>
              </a:rPr>
              <a:t>% of North Carolina’s population and 43% of South Carolina’s were slaves.  </a:t>
            </a:r>
            <a:r>
              <a:rPr lang="en-US" sz="2400" dirty="0" smtClean="0">
                <a:solidFill>
                  <a:srgbClr val="FFFFFF"/>
                </a:solidFill>
                <a:latin typeface="Calibri" panose="020F0502020204030204" pitchFamily="34" charset="0"/>
              </a:rPr>
              <a:t>Counting 3/5</a:t>
            </a:r>
            <a:r>
              <a:rPr lang="en-US" sz="2400" baseline="30000" dirty="0" smtClean="0">
                <a:solidFill>
                  <a:srgbClr val="FFFFFF"/>
                </a:solidFill>
                <a:latin typeface="Calibri" panose="020F0502020204030204" pitchFamily="34" charset="0"/>
              </a:rPr>
              <a:t>th</a:t>
            </a:r>
            <a:r>
              <a:rPr lang="en-US" sz="2400" dirty="0" smtClean="0">
                <a:solidFill>
                  <a:srgbClr val="FFFFFF"/>
                </a:solidFill>
                <a:latin typeface="Calibri" panose="020F0502020204030204" pitchFamily="34" charset="0"/>
              </a:rPr>
              <a:t> of the slave population in these states </a:t>
            </a:r>
            <a:r>
              <a:rPr lang="en-US" sz="2400" dirty="0" smtClean="0">
                <a:solidFill>
                  <a:srgbClr val="FFFF00"/>
                </a:solidFill>
                <a:latin typeface="Calibri" panose="020F0502020204030204" pitchFamily="34" charset="0"/>
              </a:rPr>
              <a:t>gave North and South Carolina more representatives and thus more voting power </a:t>
            </a:r>
            <a:r>
              <a:rPr lang="en-US" sz="2400" dirty="0" smtClean="0">
                <a:solidFill>
                  <a:srgbClr val="FFFFFF"/>
                </a:solidFill>
                <a:latin typeface="Calibri" panose="020F0502020204030204" pitchFamily="34" charset="0"/>
              </a:rPr>
              <a:t>in the House of Representatives.  </a:t>
            </a:r>
            <a:endParaRPr lang="en-US" dirty="0" smtClean="0">
              <a:latin typeface="Calibri" panose="020F0502020204030204" pitchFamily="34" charset="0"/>
            </a:endParaRPr>
          </a:p>
        </p:txBody>
      </p:sp>
      <p:sp>
        <p:nvSpPr>
          <p:cNvPr id="3" name="Rectangle 2"/>
          <p:cNvSpPr/>
          <p:nvPr/>
        </p:nvSpPr>
        <p:spPr>
          <a:xfrm>
            <a:off x="2473568" y="5321038"/>
            <a:ext cx="6629400" cy="1200329"/>
          </a:xfrm>
          <a:prstGeom prst="rect">
            <a:avLst/>
          </a:prstGeom>
          <a:solidFill>
            <a:srgbClr val="012C91"/>
          </a:solidFill>
          <a:scene3d>
            <a:camera prst="orthographicFront"/>
            <a:lightRig rig="threePt" dir="t"/>
          </a:scene3d>
          <a:sp3d>
            <a:bevelT/>
          </a:sp3d>
        </p:spPr>
        <p:txBody>
          <a:bodyPr wrap="square">
            <a:spAutoFit/>
          </a:bodyPr>
          <a:lstStyle/>
          <a:p>
            <a:pPr marL="342900" indent="-342900" algn="l">
              <a:buFont typeface="Arial" panose="020B0604020202020204" pitchFamily="34" charset="0"/>
              <a:buChar char="•"/>
            </a:pPr>
            <a:r>
              <a:rPr lang="en-US" sz="2400" dirty="0" smtClean="0">
                <a:solidFill>
                  <a:srgbClr val="FFFFFF"/>
                </a:solidFill>
                <a:latin typeface="Calibri" panose="020F0502020204030204" pitchFamily="34" charset="0"/>
              </a:rPr>
              <a:t>With </a:t>
            </a:r>
            <a:r>
              <a:rPr lang="en-US" sz="2400" dirty="0">
                <a:solidFill>
                  <a:srgbClr val="FFFFFF"/>
                </a:solidFill>
                <a:latin typeface="Calibri" panose="020F0502020204030204" pitchFamily="34" charset="0"/>
              </a:rPr>
              <a:t>the Supreme Court, </a:t>
            </a:r>
            <a:r>
              <a:rPr lang="en-US" sz="2400" dirty="0">
                <a:solidFill>
                  <a:srgbClr val="FFFF00"/>
                </a:solidFill>
                <a:latin typeface="Calibri" panose="020F0502020204030204" pitchFamily="34" charset="0"/>
              </a:rPr>
              <a:t>twenty of the thirty-five justices up to 1861 were from </a:t>
            </a:r>
            <a:r>
              <a:rPr lang="en-US" sz="2400" dirty="0" smtClean="0">
                <a:solidFill>
                  <a:srgbClr val="FFFF00"/>
                </a:solidFill>
                <a:latin typeface="Calibri" panose="020F0502020204030204" pitchFamily="34" charset="0"/>
              </a:rPr>
              <a:t>southern </a:t>
            </a:r>
            <a:r>
              <a:rPr lang="en-US" sz="2400" dirty="0">
                <a:solidFill>
                  <a:srgbClr val="FFFF00"/>
                </a:solidFill>
                <a:latin typeface="Calibri" panose="020F0502020204030204" pitchFamily="34" charset="0"/>
              </a:rPr>
              <a:t>states</a:t>
            </a:r>
            <a:r>
              <a:rPr lang="en-US" sz="2400" dirty="0">
                <a:solidFill>
                  <a:srgbClr val="FFFFFF"/>
                </a:solidFill>
                <a:latin typeface="Calibri" panose="020F0502020204030204" pitchFamily="34" charset="0"/>
              </a:rPr>
              <a:t>.</a:t>
            </a:r>
            <a:endParaRPr lang="en-US" sz="2400" dirty="0">
              <a:latin typeface="Calibri" panose="020F0502020204030204" pitchFamily="34" charset="0"/>
            </a:endParaRPr>
          </a:p>
        </p:txBody>
      </p:sp>
      <p:sp>
        <p:nvSpPr>
          <p:cNvPr id="4" name="Rectangle 3"/>
          <p:cNvSpPr/>
          <p:nvPr/>
        </p:nvSpPr>
        <p:spPr>
          <a:xfrm>
            <a:off x="2419847" y="3489252"/>
            <a:ext cx="6683121" cy="1569660"/>
          </a:xfrm>
          <a:prstGeom prst="rect">
            <a:avLst/>
          </a:prstGeom>
          <a:solidFill>
            <a:srgbClr val="252B49"/>
          </a:solidFill>
          <a:scene3d>
            <a:camera prst="orthographicFront"/>
            <a:lightRig rig="threePt" dir="t"/>
          </a:scene3d>
          <a:sp3d>
            <a:bevelT/>
          </a:sp3d>
        </p:spPr>
        <p:txBody>
          <a:bodyPr wrap="square">
            <a:spAutoFit/>
          </a:bodyPr>
          <a:lstStyle/>
          <a:p>
            <a:pPr marL="342900" indent="-342900" algn="l">
              <a:spcBef>
                <a:spcPts val="1200"/>
              </a:spcBef>
              <a:buFont typeface="Arial" panose="020B0604020202020204" pitchFamily="34" charset="0"/>
              <a:buChar char="•"/>
            </a:pPr>
            <a:r>
              <a:rPr lang="en-US" sz="2400" dirty="0">
                <a:solidFill>
                  <a:schemeClr val="accent1"/>
                </a:solidFill>
                <a:latin typeface="Calibri" panose="020F0502020204030204" pitchFamily="34" charset="0"/>
              </a:rPr>
              <a:t>More American presidents were elected from southern states than northern states. </a:t>
            </a:r>
            <a:r>
              <a:rPr lang="en-US" sz="2400" dirty="0">
                <a:solidFill>
                  <a:srgbClr val="FFFF00"/>
                </a:solidFill>
                <a:latin typeface="Calibri" panose="020F0502020204030204" pitchFamily="34" charset="0"/>
              </a:rPr>
              <a:t>Nine of the fifteen presidents before Lincoln were southern slaveholders</a:t>
            </a:r>
            <a:r>
              <a:rPr lang="en-US" dirty="0">
                <a:solidFill>
                  <a:srgbClr val="FFFF00"/>
                </a:solidFill>
                <a:latin typeface="Calibri" panose="020F0502020204030204" pitchFamily="34" charset="0"/>
              </a:rPr>
              <a:t>. </a:t>
            </a:r>
          </a:p>
        </p:txBody>
      </p:sp>
      <p:sp>
        <p:nvSpPr>
          <p:cNvPr id="5" name="TextBox 4"/>
          <p:cNvSpPr txBox="1"/>
          <p:nvPr/>
        </p:nvSpPr>
        <p:spPr>
          <a:xfrm>
            <a:off x="0" y="2460987"/>
            <a:ext cx="9144000" cy="954107"/>
          </a:xfrm>
          <a:prstGeom prst="rect">
            <a:avLst/>
          </a:prstGeom>
          <a:noFill/>
          <a:scene3d>
            <a:camera prst="orthographicFront"/>
            <a:lightRig rig="threePt" dir="t"/>
          </a:scene3d>
          <a:sp3d>
            <a:bevelT/>
          </a:sp3d>
        </p:spPr>
        <p:txBody>
          <a:bodyPr wrap="square" rtlCol="0">
            <a:spAutoFit/>
          </a:bodyPr>
          <a:lstStyle/>
          <a:p>
            <a:pPr marL="228600" algn="l">
              <a:spcBef>
                <a:spcPts val="0"/>
              </a:spcBef>
            </a:pPr>
            <a:r>
              <a:rPr lang="en-US" sz="2800" dirty="0" smtClean="0">
                <a:solidFill>
                  <a:schemeClr val="accent1"/>
                </a:solidFill>
              </a:rPr>
              <a:t>The </a:t>
            </a:r>
            <a:r>
              <a:rPr lang="en-US" sz="2800" dirty="0">
                <a:solidFill>
                  <a:schemeClr val="accent1"/>
                </a:solidFill>
              </a:rPr>
              <a:t>T</a:t>
            </a:r>
            <a:r>
              <a:rPr lang="en-US" sz="2800" dirty="0" smtClean="0">
                <a:solidFill>
                  <a:schemeClr val="accent1"/>
                </a:solidFill>
              </a:rPr>
              <a:t>hree-fifths </a:t>
            </a:r>
            <a:r>
              <a:rPr lang="en-US" sz="2800" dirty="0">
                <a:solidFill>
                  <a:schemeClr val="accent1"/>
                </a:solidFill>
              </a:rPr>
              <a:t>C</a:t>
            </a:r>
            <a:r>
              <a:rPr lang="en-US" sz="2800" dirty="0" smtClean="0">
                <a:solidFill>
                  <a:schemeClr val="accent1"/>
                </a:solidFill>
              </a:rPr>
              <a:t>ompromise benefitted </a:t>
            </a:r>
            <a:r>
              <a:rPr lang="en-US" sz="2800" dirty="0">
                <a:solidFill>
                  <a:schemeClr val="accent1"/>
                </a:solidFill>
              </a:rPr>
              <a:t>the southern states </a:t>
            </a:r>
            <a:r>
              <a:rPr lang="en-US" sz="2800" dirty="0" smtClean="0">
                <a:solidFill>
                  <a:schemeClr val="accent1"/>
                </a:solidFill>
              </a:rPr>
              <a:t>up until </a:t>
            </a:r>
            <a:r>
              <a:rPr lang="en-US" sz="2800" dirty="0">
                <a:solidFill>
                  <a:schemeClr val="accent1"/>
                </a:solidFill>
              </a:rPr>
              <a:t>the Civil War. </a:t>
            </a:r>
          </a:p>
        </p:txBody>
      </p:sp>
    </p:spTree>
    <p:extLst>
      <p:ext uri="{BB962C8B-B14F-4D97-AF65-F5344CB8AC3E}">
        <p14:creationId xmlns:p14="http://schemas.microsoft.com/office/powerpoint/2010/main" val="1200234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9913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17584" y="4876800"/>
            <a:ext cx="9135208" cy="1828801"/>
          </a:xfrm>
          <a:prstGeom prst="rect">
            <a:avLst/>
          </a:prstGeom>
          <a:solidFill>
            <a:srgbClr val="F5E3BB"/>
          </a:solidFill>
          <a:ln>
            <a:noFill/>
          </a:ln>
          <a:effectLst/>
          <a:scene3d>
            <a:camera prst="orthographicFront"/>
            <a:lightRig rig="threePt" dir="t"/>
          </a:scene3d>
          <a:sp3d>
            <a:bevelT/>
          </a:sp3d>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4813">
              <a:spcBef>
                <a:spcPts val="1200"/>
              </a:spcBef>
            </a:pPr>
            <a:r>
              <a:rPr lang="en-US" altLang="en-US" sz="2400" smtClean="0">
                <a:latin typeface="Calibri" panose="020F0502020204030204" pitchFamily="34" charset="0"/>
              </a:rPr>
              <a:t>There was another disagreement over slavery.  By 1787, some northern states had banned the slave trade within their borders. They urged that the slave trade be banned in the entire nation.</a:t>
            </a:r>
          </a:p>
          <a:p>
            <a:pPr marL="404813">
              <a:spcBef>
                <a:spcPts val="1200"/>
              </a:spcBef>
            </a:pPr>
            <a:r>
              <a:rPr lang="en-US" altLang="en-US" sz="2400" smtClean="0">
                <a:latin typeface="Calibri" panose="020F0502020204030204" pitchFamily="34" charset="0"/>
              </a:rPr>
              <a:t>Southerners warned that such a ban would ruin their economy!</a:t>
            </a:r>
            <a:endParaRPr lang="en-US" altLang="en-US" sz="2400" dirty="0">
              <a:latin typeface="Calibri" panose="020F0502020204030204" pitchFamily="34" charset="0"/>
            </a:endParaRPr>
          </a:p>
        </p:txBody>
      </p:sp>
    </p:spTree>
    <p:extLst>
      <p:ext uri="{BB962C8B-B14F-4D97-AF65-F5344CB8AC3E}">
        <p14:creationId xmlns:p14="http://schemas.microsoft.com/office/powerpoint/2010/main" val="124247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182009" y="3031486"/>
            <a:ext cx="3191013" cy="2308324"/>
          </a:xfrm>
          <a:prstGeom prst="rect">
            <a:avLst/>
          </a:prstGeom>
          <a:noFill/>
        </p:spPr>
        <p:txBody>
          <a:bodyPr wrap="square" rtlCol="0">
            <a:spAutoFit/>
          </a:bodyPr>
          <a:lstStyle/>
          <a:p>
            <a:pPr algn="l"/>
            <a:r>
              <a:rPr lang="en-US" sz="2400" b="1" dirty="0" smtClean="0">
                <a:solidFill>
                  <a:srgbClr val="FFC000"/>
                </a:solidFill>
                <a:latin typeface="Calibri" panose="020F0502020204030204" pitchFamily="34" charset="0"/>
              </a:rPr>
              <a:t>Look at the types of crops grown in the South. </a:t>
            </a:r>
            <a:r>
              <a:rPr lang="en-US" sz="2400" b="1" dirty="0" smtClean="0">
                <a:solidFill>
                  <a:schemeClr val="accent1"/>
                </a:solidFill>
                <a:latin typeface="Calibri" panose="020F0502020204030204" pitchFamily="34" charset="0"/>
              </a:rPr>
              <a:t> </a:t>
            </a:r>
            <a:r>
              <a:rPr lang="en-US" sz="2400" dirty="0" smtClean="0">
                <a:solidFill>
                  <a:schemeClr val="accent1"/>
                </a:solidFill>
                <a:latin typeface="Calibri" panose="020F0502020204030204" pitchFamily="34" charset="0"/>
              </a:rPr>
              <a:t>Why would slavery be in such high demand in the southern states?</a:t>
            </a:r>
            <a:endParaRPr lang="en-US" sz="2400" dirty="0">
              <a:solidFill>
                <a:schemeClr val="accent1"/>
              </a:solidFill>
              <a:latin typeface="Calibri" panose="020F0502020204030204" pitchFamily="34" charset="0"/>
            </a:endParaRPr>
          </a:p>
        </p:txBody>
      </p:sp>
    </p:spTree>
    <p:extLst>
      <p:ext uri="{BB962C8B-B14F-4D97-AF65-F5344CB8AC3E}">
        <p14:creationId xmlns:p14="http://schemas.microsoft.com/office/powerpoint/2010/main" val="3393618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2464812"/>
            <a:ext cx="4267200" cy="4285789"/>
          </a:xfrm>
          <a:prstGeom prst="rect">
            <a:avLst/>
          </a:prstGeom>
          <a:solidFill>
            <a:srgbClr val="5D3F55"/>
          </a:solidFill>
          <a:scene3d>
            <a:camera prst="orthographicFront"/>
            <a:lightRig rig="threePt" dir="t"/>
          </a:scene3d>
          <a:sp3d>
            <a:bevelT/>
          </a:sp3d>
        </p:spPr>
        <p:txBody>
          <a:bodyPr wrap="square" rtlCol="0">
            <a:spAutoFit/>
          </a:bodyPr>
          <a:lstStyle/>
          <a:p>
            <a:pPr marL="285750" indent="-285750" algn="l">
              <a:spcBef>
                <a:spcPts val="1200"/>
              </a:spcBef>
              <a:buFont typeface="Arial" panose="020B0604020202020204" pitchFamily="34" charset="0"/>
              <a:buChar char="•"/>
            </a:pPr>
            <a:r>
              <a:rPr lang="en-US" sz="2200" b="1" dirty="0" smtClean="0">
                <a:solidFill>
                  <a:srgbClr val="FFFF00"/>
                </a:solidFill>
                <a:latin typeface="Calibri" panose="020F0502020204030204" pitchFamily="34" charset="0"/>
              </a:rPr>
              <a:t>Would end a cheap labor supply</a:t>
            </a:r>
            <a:r>
              <a:rPr lang="en-US" sz="2200" dirty="0">
                <a:solidFill>
                  <a:srgbClr val="FFFF00"/>
                </a:solidFill>
                <a:latin typeface="Calibri" panose="020F0502020204030204" pitchFamily="34" charset="0"/>
              </a:rPr>
              <a:t>.</a:t>
            </a:r>
            <a:r>
              <a:rPr lang="en-US" sz="2200" dirty="0" smtClean="0">
                <a:solidFill>
                  <a:srgbClr val="FFFF00"/>
                </a:solidFill>
                <a:latin typeface="Calibri" panose="020F0502020204030204" pitchFamily="34" charset="0"/>
              </a:rPr>
              <a:t> </a:t>
            </a:r>
            <a:r>
              <a:rPr lang="en-US" sz="2200" dirty="0" smtClean="0">
                <a:solidFill>
                  <a:schemeClr val="accent1"/>
                </a:solidFill>
                <a:latin typeface="Calibri" panose="020F0502020204030204" pitchFamily="34" charset="0"/>
              </a:rPr>
              <a:t>Slaves worked for free (cheap labor) harvesting and tending the southern crops which were sold around the world. Ending it would harm the southern and US economy.</a:t>
            </a:r>
          </a:p>
          <a:p>
            <a:pPr algn="l">
              <a:spcBef>
                <a:spcPts val="1200"/>
              </a:spcBef>
            </a:pPr>
            <a:endParaRPr lang="en-US" sz="100" dirty="0">
              <a:solidFill>
                <a:schemeClr val="accent1"/>
              </a:solidFill>
              <a:latin typeface="Calibri" panose="020F0502020204030204" pitchFamily="34" charset="0"/>
            </a:endParaRPr>
          </a:p>
          <a:p>
            <a:pPr marL="285750" indent="-285750" algn="l">
              <a:spcBef>
                <a:spcPts val="1200"/>
              </a:spcBef>
              <a:buFont typeface="Arial" panose="020B0604020202020204" pitchFamily="34" charset="0"/>
              <a:buChar char="•"/>
            </a:pPr>
            <a:r>
              <a:rPr lang="en-US" sz="2200" b="1" dirty="0" smtClean="0">
                <a:solidFill>
                  <a:srgbClr val="FFFF00"/>
                </a:solidFill>
                <a:latin typeface="Calibri" panose="020F0502020204030204" pitchFamily="34" charset="0"/>
              </a:rPr>
              <a:t>Less Profit. </a:t>
            </a:r>
            <a:r>
              <a:rPr lang="en-US" sz="2200" dirty="0" smtClean="0">
                <a:solidFill>
                  <a:schemeClr val="accent1"/>
                </a:solidFill>
                <a:latin typeface="Calibri" panose="020F0502020204030204" pitchFamily="34" charset="0"/>
              </a:rPr>
              <a:t>Southern plantation owners wouldn’t make a large profit $$ if they had to pay their slaves.</a:t>
            </a:r>
            <a:endParaRPr lang="en-US" sz="2200" dirty="0">
              <a:solidFill>
                <a:schemeClr val="accent1"/>
              </a:solidFill>
              <a:latin typeface="Calibri" panose="020F0502020204030204" pitchFamily="34" charset="0"/>
            </a:endParaRPr>
          </a:p>
        </p:txBody>
      </p:sp>
      <p:sp>
        <p:nvSpPr>
          <p:cNvPr id="3" name="TextBox 2"/>
          <p:cNvSpPr txBox="1"/>
          <p:nvPr/>
        </p:nvSpPr>
        <p:spPr>
          <a:xfrm>
            <a:off x="4648200" y="2472507"/>
            <a:ext cx="4302425" cy="4278094"/>
          </a:xfrm>
          <a:prstGeom prst="rect">
            <a:avLst/>
          </a:prstGeom>
          <a:solidFill>
            <a:srgbClr val="96789C"/>
          </a:solidFill>
          <a:scene3d>
            <a:camera prst="orthographicFront"/>
            <a:lightRig rig="threePt" dir="t"/>
          </a:scene3d>
          <a:sp3d>
            <a:bevelT/>
          </a:sp3d>
        </p:spPr>
        <p:txBody>
          <a:bodyPr wrap="square" rtlCol="0">
            <a:spAutoFit/>
          </a:bodyPr>
          <a:lstStyle/>
          <a:p>
            <a:pPr marL="285750" indent="-285750" algn="l">
              <a:buFont typeface="Arial" panose="020B0604020202020204" pitchFamily="34" charset="0"/>
              <a:buChar char="•"/>
            </a:pPr>
            <a:r>
              <a:rPr lang="en-US" sz="2200" b="1" dirty="0" smtClean="0">
                <a:solidFill>
                  <a:srgbClr val="FFFF00"/>
                </a:solidFill>
                <a:latin typeface="Calibri" panose="020F0502020204030204" pitchFamily="34" charset="0"/>
              </a:rPr>
              <a:t>Racism</a:t>
            </a:r>
            <a:r>
              <a:rPr lang="en-US" sz="2200" dirty="0" smtClean="0">
                <a:solidFill>
                  <a:srgbClr val="FFFF00"/>
                </a:solidFill>
                <a:latin typeface="Calibri" panose="020F0502020204030204" pitchFamily="34" charset="0"/>
              </a:rPr>
              <a:t>.</a:t>
            </a:r>
            <a:r>
              <a:rPr lang="en-US" sz="2200" dirty="0" smtClean="0">
                <a:latin typeface="Calibri" panose="020F0502020204030204" pitchFamily="34" charset="0"/>
              </a:rPr>
              <a:t> </a:t>
            </a:r>
            <a:r>
              <a:rPr lang="en-US" sz="2200" dirty="0" smtClean="0">
                <a:solidFill>
                  <a:schemeClr val="accent1"/>
                </a:solidFill>
                <a:latin typeface="Calibri" panose="020F0502020204030204" pitchFamily="34" charset="0"/>
              </a:rPr>
              <a:t>Many of the Founding Fathers were slave owners themselves and had difficulty </a:t>
            </a:r>
            <a:r>
              <a:rPr lang="en-US" sz="2200" dirty="0">
                <a:solidFill>
                  <a:schemeClr val="accent1"/>
                </a:solidFill>
                <a:latin typeface="Calibri" panose="020F0502020204030204" pitchFamily="34" charset="0"/>
              </a:rPr>
              <a:t>envisioning a society </a:t>
            </a:r>
            <a:r>
              <a:rPr lang="en-US" sz="2200" dirty="0" smtClean="0">
                <a:solidFill>
                  <a:schemeClr val="accent1"/>
                </a:solidFill>
                <a:latin typeface="Calibri" panose="020F0502020204030204" pitchFamily="34" charset="0"/>
              </a:rPr>
              <a:t>that included black men equal to whites.</a:t>
            </a:r>
          </a:p>
          <a:p>
            <a:pPr algn="l"/>
            <a:endParaRPr lang="en-US" sz="2200" dirty="0" smtClean="0">
              <a:latin typeface="Calibri" panose="020F0502020204030204" pitchFamily="34" charset="0"/>
            </a:endParaRPr>
          </a:p>
          <a:p>
            <a:pPr marL="285750" indent="-285750" algn="l">
              <a:buFont typeface="Arial" panose="020B0604020202020204" pitchFamily="34" charset="0"/>
              <a:buChar char="•"/>
            </a:pPr>
            <a:r>
              <a:rPr lang="en-US" sz="2200" b="1" dirty="0" smtClean="0">
                <a:solidFill>
                  <a:srgbClr val="FFFF00"/>
                </a:solidFill>
                <a:latin typeface="Calibri" panose="020F0502020204030204" pitchFamily="34" charset="0"/>
              </a:rPr>
              <a:t>The South threatened to leave.</a:t>
            </a:r>
            <a:r>
              <a:rPr lang="en-US" sz="2200" dirty="0" smtClean="0">
                <a:latin typeface="Calibri" panose="020F0502020204030204" pitchFamily="34" charset="0"/>
              </a:rPr>
              <a:t> </a:t>
            </a:r>
            <a:r>
              <a:rPr lang="en-US" sz="2200" dirty="0" smtClean="0">
                <a:solidFill>
                  <a:schemeClr val="accent1"/>
                </a:solidFill>
                <a:latin typeface="Calibri" panose="020F0502020204030204" pitchFamily="34" charset="0"/>
              </a:rPr>
              <a:t>The southern states during tense negotiations threatened to leave the union, something the fragile new government did not want.</a:t>
            </a:r>
          </a:p>
          <a:p>
            <a:pPr algn="l"/>
            <a:endParaRPr lang="en-US" sz="800" dirty="0">
              <a:solidFill>
                <a:schemeClr val="accent1"/>
              </a:solidFill>
              <a:latin typeface="Calibri" panose="020F0502020204030204" pitchFamily="34" charset="0"/>
            </a:endParaRPr>
          </a:p>
        </p:txBody>
      </p:sp>
    </p:spTree>
    <p:extLst>
      <p:ext uri="{BB962C8B-B14F-4D97-AF65-F5344CB8AC3E}">
        <p14:creationId xmlns:p14="http://schemas.microsoft.com/office/powerpoint/2010/main" val="3881243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498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93784" y="1058550"/>
            <a:ext cx="4284785" cy="5638800"/>
          </a:xfrm>
          <a:prstGeom prst="rect">
            <a:avLst/>
          </a:prstGeom>
          <a:solidFill>
            <a:srgbClr val="F5E3BB"/>
          </a:solidFill>
          <a:ln>
            <a:noFill/>
          </a:ln>
          <a:effectLst/>
          <a:scene3d>
            <a:camera prst="orthographicFront"/>
            <a:lightRig rig="threePt" dir="t"/>
          </a:scene3d>
          <a:sp3d>
            <a:bevelT/>
          </a:sp3d>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FontTx/>
              <a:buNone/>
            </a:pPr>
            <a:r>
              <a:rPr lang="en-US" altLang="en-US" sz="2400" smtClean="0">
                <a:latin typeface="Calibri" panose="020F0502020204030204" pitchFamily="34" charset="0"/>
              </a:rPr>
              <a:t>In the end, the two sides compromised once more.</a:t>
            </a:r>
          </a:p>
          <a:p>
            <a:pPr marL="571500" lvl="1" indent="-342900">
              <a:spcBef>
                <a:spcPts val="1200"/>
              </a:spcBef>
              <a:buFont typeface="+mj-lt"/>
              <a:buAutoNum type="arabicPeriod"/>
            </a:pPr>
            <a:r>
              <a:rPr lang="en-US" altLang="en-US" sz="2400" smtClean="0">
                <a:latin typeface="Calibri" panose="020F0502020204030204" pitchFamily="34" charset="0"/>
              </a:rPr>
              <a:t>Northerners agreed that Congress could not outlaw the slave trade for at least twenty years! After that, Congress could regulate the slave trade if it wished.</a:t>
            </a:r>
          </a:p>
          <a:p>
            <a:pPr marL="571500" lvl="1" indent="-342900">
              <a:spcBef>
                <a:spcPts val="1200"/>
              </a:spcBef>
              <a:buFont typeface="+mj-lt"/>
              <a:buAutoNum type="arabicPeriod"/>
            </a:pPr>
            <a:r>
              <a:rPr lang="en-US" altLang="en-US" sz="2400" smtClean="0">
                <a:latin typeface="Calibri" panose="020F0502020204030204" pitchFamily="34" charset="0"/>
              </a:rPr>
              <a:t>Northerners also agreed that no state could stop a fugitive (run-away) slave from being returned to an owner who claimed that slave.</a:t>
            </a:r>
            <a:endParaRPr lang="en-US" altLang="en-US" sz="2400" b="1" dirty="0">
              <a:latin typeface="Calibri" panose="020F0502020204030204" pitchFamily="34" charset="0"/>
            </a:endParaRPr>
          </a:p>
        </p:txBody>
      </p:sp>
    </p:spTree>
    <p:extLst>
      <p:ext uri="{BB962C8B-B14F-4D97-AF65-F5344CB8AC3E}">
        <p14:creationId xmlns:p14="http://schemas.microsoft.com/office/powerpoint/2010/main" val="2897146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3" descr="Granite"/>
          <p:cNvSpPr txBox="1">
            <a:spLocks noChangeArrowheads="1"/>
          </p:cNvSpPr>
          <p:nvPr/>
        </p:nvSpPr>
        <p:spPr bwMode="auto">
          <a:xfrm>
            <a:off x="58615" y="1143000"/>
            <a:ext cx="9067800" cy="1181522"/>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altLang="en-US" sz="2400" smtClean="0">
                <a:solidFill>
                  <a:schemeClr val="accent1"/>
                </a:solidFill>
                <a:latin typeface="Calibri" panose="020F0502020204030204" pitchFamily="34" charset="0"/>
              </a:rPr>
              <a:t>On September 17, 1787, the Constitution was ready. Gathering for the last time delegates listened quietly as Benjamin Franklin rose to plead that the document be accepted:</a:t>
            </a:r>
            <a:endParaRPr lang="en-US" altLang="en-US" sz="2400" b="1" dirty="0">
              <a:solidFill>
                <a:schemeClr val="accent1"/>
              </a:solidFill>
            </a:endParaRPr>
          </a:p>
        </p:txBody>
      </p:sp>
    </p:spTree>
    <p:extLst>
      <p:ext uri="{BB962C8B-B14F-4D97-AF65-F5344CB8AC3E}">
        <p14:creationId xmlns:p14="http://schemas.microsoft.com/office/powerpoint/2010/main" val="1680210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Group 16"/>
          <p:cNvGraphicFramePr>
            <a:graphicFrameLocks noGrp="1"/>
          </p:cNvGraphicFramePr>
          <p:nvPr>
            <p:ph idx="1"/>
            <p:extLst>
              <p:ext uri="{D42A27DB-BD31-4B8C-83A1-F6EECF244321}">
                <p14:modId xmlns:p14="http://schemas.microsoft.com/office/powerpoint/2010/main" val="617715005"/>
              </p:ext>
            </p:extLst>
          </p:nvPr>
        </p:nvGraphicFramePr>
        <p:xfrm>
          <a:off x="311150" y="1752600"/>
          <a:ext cx="8604250" cy="4572000"/>
        </p:xfrm>
        <a:graphic>
          <a:graphicData uri="http://schemas.openxmlformats.org/drawingml/2006/table">
            <a:tbl>
              <a:tblPr/>
              <a:tblGrid>
                <a:gridCol w="8604250"/>
              </a:tblGrid>
              <a:tr h="4191000">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5400" b="1" i="0" u="none" strike="noStrike" cap="none" normalizeH="0" baseline="0" dirty="0" smtClean="0">
                          <a:ln>
                            <a:noFill/>
                          </a:ln>
                          <a:solidFill>
                            <a:schemeClr val="tx1"/>
                          </a:solidFill>
                          <a:effectLst/>
                          <a:latin typeface="Arial Black" panose="020B0A04020102020204" pitchFamily="34" charset="0"/>
                          <a:cs typeface="Arial" panose="020B0604020202020204" pitchFamily="34" charset="0"/>
                        </a:rPr>
                        <a:t>VOCABULARY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114300" marR="0" lvl="0" indent="0" algn="l"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Three-Fifths Compromise –</a:t>
                      </a:r>
                    </a:p>
                    <a:p>
                      <a:pPr marL="114300" marR="0" lvl="0" indent="0" algn="l"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Senate –</a:t>
                      </a:r>
                    </a:p>
                    <a:p>
                      <a:pPr marL="114300" marR="0" lvl="0" indent="0" algn="l"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House of Representatives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accent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hlink"/>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hlink"/>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5E3BB"/>
                    </a:solidFill>
                  </a:tcPr>
                </a:tc>
              </a:tr>
            </a:tbl>
          </a:graphicData>
        </a:graphic>
      </p:graphicFrame>
    </p:spTree>
    <p:extLst>
      <p:ext uri="{BB962C8B-B14F-4D97-AF65-F5344CB8AC3E}">
        <p14:creationId xmlns:p14="http://schemas.microsoft.com/office/powerpoint/2010/main" val="684832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1" y="4419600"/>
            <a:ext cx="9179169" cy="2209800"/>
          </a:xfrm>
          <a:prstGeom prst="rect">
            <a:avLst/>
          </a:prstGeom>
          <a:solidFill>
            <a:srgbClr val="420042"/>
          </a:solidFill>
          <a:ln>
            <a:noFill/>
          </a:ln>
          <a:effectLst/>
          <a:scene3d>
            <a:camera prst="orthographicFront"/>
            <a:lightRig rig="threePt" dir="t"/>
          </a:scene3d>
          <a:sp3d>
            <a:bevelT/>
          </a:sp3d>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US" altLang="en-US" sz="2400" smtClean="0">
                <a:solidFill>
                  <a:schemeClr val="accent1"/>
                </a:solidFill>
                <a:latin typeface="Calibri" panose="020F0502020204030204" pitchFamily="34" charset="0"/>
              </a:rPr>
              <a:t>One by one, delegates came forward to sign the document. Of the 42 delegates remaining in Philadelphia</a:t>
            </a:r>
            <a:r>
              <a:rPr lang="en-US" altLang="en-US" sz="2400" b="1" smtClean="0">
                <a:solidFill>
                  <a:schemeClr val="accent1"/>
                </a:solidFill>
                <a:latin typeface="Calibri" panose="020F0502020204030204" pitchFamily="34" charset="0"/>
              </a:rPr>
              <a:t>, </a:t>
            </a:r>
            <a:r>
              <a:rPr lang="en-US" altLang="en-US" sz="2400" b="1" smtClean="0">
                <a:solidFill>
                  <a:srgbClr val="FFFF00"/>
                </a:solidFill>
                <a:latin typeface="Calibri" panose="020F0502020204030204" pitchFamily="34" charset="0"/>
              </a:rPr>
              <a:t>39 signed the document. </a:t>
            </a:r>
          </a:p>
          <a:p>
            <a:pPr>
              <a:spcBef>
                <a:spcPts val="1200"/>
              </a:spcBef>
            </a:pPr>
            <a:r>
              <a:rPr lang="en-US" altLang="en-US" sz="2400" smtClean="0">
                <a:solidFill>
                  <a:schemeClr val="accent1"/>
                </a:solidFill>
                <a:latin typeface="Calibri" panose="020F0502020204030204" pitchFamily="34" charset="0"/>
              </a:rPr>
              <a:t>Edmund Randolph and George Mason of Virginia, along with Elbridge Gerry of Massachusetts refused to sign. </a:t>
            </a:r>
            <a:r>
              <a:rPr lang="en-US" altLang="en-US" sz="2400" b="1" smtClean="0">
                <a:solidFill>
                  <a:srgbClr val="FFFF00"/>
                </a:solidFill>
                <a:latin typeface="Calibri" panose="020F0502020204030204" pitchFamily="34" charset="0"/>
              </a:rPr>
              <a:t>They felt the new Constitution gave too much power to the national government.</a:t>
            </a:r>
            <a:r>
              <a:rPr lang="en-US" altLang="en-US" sz="2400" b="1" smtClean="0">
                <a:solidFill>
                  <a:schemeClr val="accent1"/>
                </a:solidFill>
                <a:latin typeface="Calibri" panose="020F0502020204030204" pitchFamily="34" charset="0"/>
              </a:rPr>
              <a:t>	</a:t>
            </a:r>
            <a:endParaRPr lang="en-US" altLang="en-US" sz="2400" b="1" dirty="0">
              <a:solidFill>
                <a:schemeClr val="accent1"/>
              </a:solidFill>
              <a:latin typeface="Calibri" panose="020F0502020204030204" pitchFamily="34" charset="0"/>
            </a:endParaRPr>
          </a:p>
        </p:txBody>
      </p:sp>
    </p:spTree>
    <p:extLst>
      <p:ext uri="{BB962C8B-B14F-4D97-AF65-F5344CB8AC3E}">
        <p14:creationId xmlns:p14="http://schemas.microsoft.com/office/powerpoint/2010/main" val="1435056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76200" y="1676400"/>
            <a:ext cx="4191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US" altLang="en-US" sz="2400" smtClean="0">
                <a:solidFill>
                  <a:schemeClr val="accent1"/>
                </a:solidFill>
                <a:latin typeface="Calibri" panose="020F0502020204030204" pitchFamily="34" charset="0"/>
              </a:rPr>
              <a:t>The Constitution required each state to hold a </a:t>
            </a:r>
            <a:r>
              <a:rPr lang="en-US" altLang="en-US" sz="2400" b="1" smtClean="0">
                <a:solidFill>
                  <a:srgbClr val="FF0000"/>
                </a:solidFill>
                <a:latin typeface="Calibri" panose="020F0502020204030204" pitchFamily="34" charset="0"/>
              </a:rPr>
              <a:t>state convention</a:t>
            </a:r>
            <a:r>
              <a:rPr lang="en-US" altLang="en-US" sz="2400" smtClean="0">
                <a:solidFill>
                  <a:srgbClr val="FF0000"/>
                </a:solidFill>
                <a:latin typeface="Calibri" panose="020F0502020204030204" pitchFamily="34" charset="0"/>
              </a:rPr>
              <a:t> </a:t>
            </a:r>
            <a:r>
              <a:rPr lang="en-US" altLang="en-US" sz="2400" smtClean="0">
                <a:solidFill>
                  <a:schemeClr val="accent1"/>
                </a:solidFill>
                <a:latin typeface="Calibri" panose="020F0502020204030204" pitchFamily="34" charset="0"/>
              </a:rPr>
              <a:t>to decide if the plan for the new government should be accepted.</a:t>
            </a:r>
          </a:p>
          <a:p>
            <a:pPr>
              <a:spcBef>
                <a:spcPts val="1200"/>
              </a:spcBef>
            </a:pPr>
            <a:r>
              <a:rPr lang="en-US" altLang="en-US" sz="2400" smtClean="0">
                <a:solidFill>
                  <a:schemeClr val="accent1"/>
                </a:solidFill>
                <a:latin typeface="Calibri" panose="020F0502020204030204" pitchFamily="34" charset="0"/>
              </a:rPr>
              <a:t>Before that occurred, the new Constitution was discussed and debated in all the states.</a:t>
            </a:r>
          </a:p>
          <a:p>
            <a:pPr>
              <a:spcBef>
                <a:spcPts val="1200"/>
              </a:spcBef>
            </a:pPr>
            <a:r>
              <a:rPr lang="en-US" altLang="en-US" sz="2400" smtClean="0">
                <a:solidFill>
                  <a:schemeClr val="accent1"/>
                </a:solidFill>
                <a:latin typeface="Calibri" panose="020F0502020204030204" pitchFamily="34" charset="0"/>
              </a:rPr>
              <a:t>Once 9 of the 13 states endorsed it, the Constitution would become the law of the land.</a:t>
            </a:r>
          </a:p>
          <a:p>
            <a:pPr>
              <a:lnSpc>
                <a:spcPct val="90000"/>
              </a:lnSpc>
            </a:pPr>
            <a:endParaRPr lang="en-US" altLang="en-US" b="1" dirty="0">
              <a:solidFill>
                <a:srgbClr val="660066"/>
              </a:solidFill>
            </a:endParaRPr>
          </a:p>
        </p:txBody>
      </p:sp>
    </p:spTree>
    <p:extLst>
      <p:ext uri="{BB962C8B-B14F-4D97-AF65-F5344CB8AC3E}">
        <p14:creationId xmlns:p14="http://schemas.microsoft.com/office/powerpoint/2010/main" val="1962085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5181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3235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7631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910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28600" y="228600"/>
            <a:ext cx="87630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FontTx/>
              <a:buNone/>
            </a:pPr>
            <a:r>
              <a:rPr lang="en-US" altLang="en-US" sz="8000" b="1" smtClean="0">
                <a:solidFill>
                  <a:srgbClr val="F5E3BB"/>
                </a:solidFill>
              </a:rPr>
              <a:t>And the story continues . . . </a:t>
            </a:r>
          </a:p>
          <a:p>
            <a:pPr>
              <a:spcBef>
                <a:spcPts val="1200"/>
              </a:spcBef>
            </a:pPr>
            <a:r>
              <a:rPr lang="en-US" altLang="en-US" sz="2400" smtClean="0">
                <a:solidFill>
                  <a:schemeClr val="accent1"/>
                </a:solidFill>
                <a:latin typeface="Calibri" panose="020F0502020204030204" pitchFamily="34" charset="0"/>
              </a:rPr>
              <a:t>The Continental Congress creates the first government - Articles of Confederation – a weak constitution!</a:t>
            </a:r>
          </a:p>
          <a:p>
            <a:pPr>
              <a:spcBef>
                <a:spcPts val="1200"/>
              </a:spcBef>
            </a:pPr>
            <a:r>
              <a:rPr lang="en-US" altLang="en-US" sz="2400" smtClean="0">
                <a:solidFill>
                  <a:schemeClr val="accent1"/>
                </a:solidFill>
                <a:latin typeface="Calibri" panose="020F0502020204030204" pitchFamily="34" charset="0"/>
              </a:rPr>
              <a:t>An economic depression hits, states are fighting and the government is too weak to do anything about it!  </a:t>
            </a:r>
          </a:p>
          <a:p>
            <a:pPr>
              <a:spcBef>
                <a:spcPts val="1200"/>
              </a:spcBef>
            </a:pPr>
            <a:r>
              <a:rPr lang="en-US" altLang="en-US" sz="2400" smtClean="0">
                <a:solidFill>
                  <a:schemeClr val="accent1"/>
                </a:solidFill>
                <a:latin typeface="Calibri" panose="020F0502020204030204" pitchFamily="34" charset="0"/>
              </a:rPr>
              <a:t>The Continental Congress tries to create a new government, but states fight over how it should be structured.</a:t>
            </a:r>
          </a:p>
          <a:p>
            <a:pPr>
              <a:spcBef>
                <a:spcPts val="1200"/>
              </a:spcBef>
            </a:pPr>
            <a:r>
              <a:rPr lang="en-US" altLang="en-US" sz="2400" smtClean="0">
                <a:solidFill>
                  <a:schemeClr val="accent1"/>
                </a:solidFill>
                <a:latin typeface="Calibri" panose="020F0502020204030204" pitchFamily="34" charset="0"/>
              </a:rPr>
              <a:t>The Virginia and New Jersey Plans are created.</a:t>
            </a:r>
          </a:p>
          <a:p>
            <a:pPr>
              <a:spcBef>
                <a:spcPts val="1200"/>
              </a:spcBef>
            </a:pPr>
            <a:r>
              <a:rPr lang="en-US" altLang="en-US" sz="2400" smtClean="0">
                <a:solidFill>
                  <a:schemeClr val="accent1"/>
                </a:solidFill>
                <a:latin typeface="Calibri" panose="020F0502020204030204" pitchFamily="34" charset="0"/>
              </a:rPr>
              <a:t>The Great Compromise devised by Roger Sherman finally settles the dispute.</a:t>
            </a:r>
            <a:endParaRPr lang="en-US" altLang="en-US" sz="2400" dirty="0">
              <a:solidFill>
                <a:schemeClr val="accent1"/>
              </a:solidFill>
              <a:latin typeface="Calibri" panose="020F0502020204030204" pitchFamily="34" charset="0"/>
            </a:endParaRPr>
          </a:p>
        </p:txBody>
      </p:sp>
    </p:spTree>
    <p:extLst>
      <p:ext uri="{BB962C8B-B14F-4D97-AF65-F5344CB8AC3E}">
        <p14:creationId xmlns:p14="http://schemas.microsoft.com/office/powerpoint/2010/main" val="1333472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1031" y="35169"/>
            <a:ext cx="9120554" cy="2633784"/>
          </a:xfrm>
          <a:noFill/>
          <a:ln>
            <a:noFill/>
          </a:ln>
          <a:scene3d>
            <a:camera prst="orthographicFront"/>
            <a:lightRig rig="threePt" dir="t"/>
          </a:scene3d>
          <a:sp3d>
            <a:bevelT/>
          </a:sp3d>
        </p:spPr>
        <p:txBody>
          <a:bodyPr/>
          <a:lstStyle/>
          <a:p>
            <a:pPr>
              <a:spcBef>
                <a:spcPts val="1200"/>
              </a:spcBef>
            </a:pPr>
            <a:r>
              <a:rPr lang="en-US" sz="2400" dirty="0" smtClean="0">
                <a:latin typeface="Calibri" panose="020F0502020204030204" pitchFamily="34" charset="0"/>
              </a:rPr>
              <a:t>The summer of 1787, after a bitter debate, the states agreed on the structure of the government.  </a:t>
            </a:r>
          </a:p>
          <a:p>
            <a:pPr>
              <a:spcBef>
                <a:spcPts val="1200"/>
              </a:spcBef>
            </a:pPr>
            <a:r>
              <a:rPr lang="en-US" sz="2400" dirty="0" smtClean="0">
                <a:latin typeface="Calibri" panose="020F0502020204030204" pitchFamily="34" charset="0"/>
              </a:rPr>
              <a:t>The United States would have three branches of government. </a:t>
            </a:r>
          </a:p>
          <a:p>
            <a:pPr>
              <a:spcBef>
                <a:spcPts val="1200"/>
              </a:spcBef>
            </a:pPr>
            <a:r>
              <a:rPr lang="en-US" sz="2400" dirty="0" smtClean="0">
                <a:latin typeface="Calibri" panose="020F0502020204030204" pitchFamily="34" charset="0"/>
              </a:rPr>
              <a:t>Two houses were formed that favored both large and small states by creating an Upper House “the </a:t>
            </a:r>
            <a:r>
              <a:rPr lang="en-US" sz="2400" b="1" dirty="0" smtClean="0">
                <a:latin typeface="Calibri" panose="020F0502020204030204" pitchFamily="34" charset="0"/>
              </a:rPr>
              <a:t>Senate</a:t>
            </a:r>
            <a:r>
              <a:rPr lang="en-US" sz="2400" dirty="0" smtClean="0">
                <a:latin typeface="Calibri" panose="020F0502020204030204" pitchFamily="34" charset="0"/>
              </a:rPr>
              <a:t>” and a Lower House “</a:t>
            </a:r>
            <a:r>
              <a:rPr lang="en-US" sz="2400" b="1" dirty="0" smtClean="0">
                <a:latin typeface="Calibri" panose="020F0502020204030204" pitchFamily="34" charset="0"/>
              </a:rPr>
              <a:t>House of Representatives</a:t>
            </a:r>
            <a:r>
              <a:rPr lang="en-US" sz="2400" dirty="0" smtClean="0">
                <a:latin typeface="Calibri" panose="020F0502020204030204" pitchFamily="34" charset="0"/>
              </a:rPr>
              <a:t>.”    </a:t>
            </a:r>
            <a:endParaRPr lang="en-US" sz="2400" dirty="0">
              <a:latin typeface="Calibri" panose="020F0502020204030204" pitchFamily="34" charset="0"/>
            </a:endParaRPr>
          </a:p>
        </p:txBody>
      </p:sp>
      <p:sp>
        <p:nvSpPr>
          <p:cNvPr id="4" name="TextBox 3"/>
          <p:cNvSpPr txBox="1"/>
          <p:nvPr/>
        </p:nvSpPr>
        <p:spPr>
          <a:xfrm>
            <a:off x="397517" y="5572012"/>
            <a:ext cx="2538388" cy="830997"/>
          </a:xfrm>
          <a:prstGeom prst="rect">
            <a:avLst/>
          </a:prstGeom>
          <a:solidFill>
            <a:srgbClr val="319FFF"/>
          </a:solidFill>
          <a:ln>
            <a:solidFill>
              <a:srgbClr val="00B0F0"/>
            </a:solidFill>
          </a:ln>
          <a:scene3d>
            <a:camera prst="orthographicFront"/>
            <a:lightRig rig="threePt" dir="t"/>
          </a:scene3d>
          <a:sp3d>
            <a:bevelT/>
          </a:sp3d>
        </p:spPr>
        <p:txBody>
          <a:bodyPr wrap="square" rtlCol="0">
            <a:spAutoFit/>
          </a:bodyPr>
          <a:lstStyle/>
          <a:p>
            <a:pPr algn="l"/>
            <a:r>
              <a:rPr lang="en-US" sz="1600" dirty="0" smtClean="0"/>
              <a:t>Regardless of population each state receives </a:t>
            </a:r>
            <a:r>
              <a:rPr lang="en-US" sz="1600" b="1" dirty="0" smtClean="0"/>
              <a:t>TWO</a:t>
            </a:r>
            <a:r>
              <a:rPr lang="en-US" sz="1600" dirty="0" smtClean="0"/>
              <a:t> representatives</a:t>
            </a:r>
            <a:endParaRPr lang="en-US" sz="1600" dirty="0"/>
          </a:p>
        </p:txBody>
      </p:sp>
      <p:sp>
        <p:nvSpPr>
          <p:cNvPr id="5" name="TextBox 4"/>
          <p:cNvSpPr txBox="1"/>
          <p:nvPr/>
        </p:nvSpPr>
        <p:spPr>
          <a:xfrm>
            <a:off x="6267196" y="5569803"/>
            <a:ext cx="2538388" cy="830997"/>
          </a:xfrm>
          <a:prstGeom prst="rect">
            <a:avLst/>
          </a:prstGeom>
          <a:solidFill>
            <a:srgbClr val="9DDD58"/>
          </a:solidFill>
          <a:ln>
            <a:solidFill>
              <a:srgbClr val="92D050"/>
            </a:solidFill>
          </a:ln>
          <a:scene3d>
            <a:camera prst="orthographicFront"/>
            <a:lightRig rig="threePt" dir="t"/>
          </a:scene3d>
          <a:sp3d>
            <a:bevelT/>
          </a:sp3d>
        </p:spPr>
        <p:txBody>
          <a:bodyPr wrap="square" rtlCol="0">
            <a:spAutoFit/>
          </a:bodyPr>
          <a:lstStyle/>
          <a:p>
            <a:pPr algn="l"/>
            <a:r>
              <a:rPr lang="en-US" sz="1600" dirty="0" smtClean="0"/>
              <a:t>Representatives are based on the state’s population.</a:t>
            </a:r>
            <a:endParaRPr lang="en-US" sz="1600" dirty="0"/>
          </a:p>
        </p:txBody>
      </p:sp>
      <p:sp>
        <p:nvSpPr>
          <p:cNvPr id="6" name="Right Arrow 5"/>
          <p:cNvSpPr/>
          <p:nvPr/>
        </p:nvSpPr>
        <p:spPr bwMode="auto">
          <a:xfrm>
            <a:off x="275340" y="5068432"/>
            <a:ext cx="1547788" cy="398629"/>
          </a:xfrm>
          <a:prstGeom prst="rightArrow">
            <a:avLst/>
          </a:prstGeom>
          <a:solidFill>
            <a:schemeClr val="accent2">
              <a:lumMod val="7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7" name="Right Arrow 6"/>
          <p:cNvSpPr/>
          <p:nvPr/>
        </p:nvSpPr>
        <p:spPr bwMode="auto">
          <a:xfrm rot="10800000">
            <a:off x="6406964" y="5049744"/>
            <a:ext cx="1547788" cy="398629"/>
          </a:xfrm>
          <a:prstGeom prst="rightArrow">
            <a:avLst/>
          </a:prstGeom>
          <a:solidFill>
            <a:srgbClr val="92D05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8" name="Rectangle 7"/>
          <p:cNvSpPr/>
          <p:nvPr/>
        </p:nvSpPr>
        <p:spPr>
          <a:xfrm>
            <a:off x="4500466" y="2592956"/>
            <a:ext cx="2285377" cy="830997"/>
          </a:xfrm>
          <a:prstGeom prst="rect">
            <a:avLst/>
          </a:prstGeom>
        </p:spPr>
        <p:txBody>
          <a:bodyPr wrap="square">
            <a:spAutoFit/>
          </a:bodyPr>
          <a:lstStyle/>
          <a:p>
            <a:pPr lvl="0"/>
            <a:r>
              <a:rPr lang="en-US" altLang="en-US" sz="2400" b="1" dirty="0">
                <a:solidFill>
                  <a:srgbClr val="000000"/>
                </a:solidFill>
                <a:latin typeface="Georgia" panose="02040502050405020303" pitchFamily="18" charset="0"/>
              </a:rPr>
              <a:t>Federal Government</a:t>
            </a:r>
            <a:endParaRPr lang="en-US" altLang="en-US" sz="2400" dirty="0">
              <a:solidFill>
                <a:srgbClr val="000000"/>
              </a:solidFill>
              <a:latin typeface="Georgia" panose="02040502050405020303" pitchFamily="18" charset="0"/>
            </a:endParaRPr>
          </a:p>
        </p:txBody>
      </p:sp>
      <p:sp>
        <p:nvSpPr>
          <p:cNvPr id="9" name="Rectangle 8"/>
          <p:cNvSpPr/>
          <p:nvPr/>
        </p:nvSpPr>
        <p:spPr>
          <a:xfrm>
            <a:off x="2057400" y="3926345"/>
            <a:ext cx="2209800" cy="646331"/>
          </a:xfrm>
          <a:prstGeom prst="rect">
            <a:avLst/>
          </a:prstGeom>
        </p:spPr>
        <p:txBody>
          <a:bodyPr wrap="square">
            <a:spAutoFit/>
          </a:bodyPr>
          <a:lstStyle/>
          <a:p>
            <a:pPr lvl="0"/>
            <a:r>
              <a:rPr lang="en-US" altLang="en-US" sz="1400" b="1" dirty="0">
                <a:solidFill>
                  <a:srgbClr val="000000"/>
                </a:solidFill>
                <a:latin typeface="Georgia" panose="02040502050405020303" pitchFamily="18" charset="0"/>
              </a:rPr>
              <a:t>Legislative Branch</a:t>
            </a:r>
          </a:p>
          <a:p>
            <a:pPr lvl="0"/>
            <a:r>
              <a:rPr lang="en-US" altLang="en-US" sz="1100" b="1" dirty="0">
                <a:solidFill>
                  <a:srgbClr val="000000"/>
                </a:solidFill>
                <a:latin typeface="Georgia" panose="02040502050405020303" pitchFamily="18" charset="0"/>
              </a:rPr>
              <a:t>“Congress”</a:t>
            </a:r>
          </a:p>
          <a:p>
            <a:pPr lvl="0"/>
            <a:r>
              <a:rPr lang="en-US" altLang="en-US" sz="1100" dirty="0">
                <a:solidFill>
                  <a:srgbClr val="000000"/>
                </a:solidFill>
              </a:rPr>
              <a:t>- </a:t>
            </a:r>
            <a:r>
              <a:rPr lang="en-US" altLang="en-US" sz="1050" dirty="0">
                <a:solidFill>
                  <a:srgbClr val="000000"/>
                </a:solidFill>
              </a:rPr>
              <a:t>Creates and</a:t>
            </a:r>
            <a:r>
              <a:rPr lang="en-US" altLang="en-US" sz="1100" dirty="0">
                <a:solidFill>
                  <a:srgbClr val="000000"/>
                </a:solidFill>
              </a:rPr>
              <a:t> </a:t>
            </a:r>
            <a:r>
              <a:rPr lang="en-US" altLang="en-US" sz="1050" dirty="0">
                <a:solidFill>
                  <a:srgbClr val="000000"/>
                </a:solidFill>
              </a:rPr>
              <a:t>passes the laws</a:t>
            </a:r>
            <a:r>
              <a:rPr lang="en-US" altLang="en-US" sz="1100" dirty="0">
                <a:solidFill>
                  <a:srgbClr val="000000"/>
                </a:solidFill>
              </a:rPr>
              <a:t> -</a:t>
            </a:r>
            <a:endParaRPr lang="en-US" altLang="en-US" sz="1400" dirty="0">
              <a:solidFill>
                <a:srgbClr val="000000"/>
              </a:solidFill>
            </a:endParaRPr>
          </a:p>
        </p:txBody>
      </p:sp>
      <p:sp>
        <p:nvSpPr>
          <p:cNvPr id="10" name="Rectangle 9"/>
          <p:cNvSpPr/>
          <p:nvPr/>
        </p:nvSpPr>
        <p:spPr>
          <a:xfrm>
            <a:off x="4710778" y="3945875"/>
            <a:ext cx="1864751" cy="469359"/>
          </a:xfrm>
          <a:prstGeom prst="rect">
            <a:avLst/>
          </a:prstGeom>
        </p:spPr>
        <p:txBody>
          <a:bodyPr wrap="square">
            <a:spAutoFit/>
          </a:bodyPr>
          <a:lstStyle/>
          <a:p>
            <a:pPr lvl="0"/>
            <a:r>
              <a:rPr lang="en-US" altLang="en-US" sz="1400" b="1" dirty="0">
                <a:solidFill>
                  <a:srgbClr val="000000"/>
                </a:solidFill>
                <a:latin typeface="Georgia" panose="02040502050405020303" pitchFamily="18" charset="0"/>
              </a:rPr>
              <a:t>Executive Branch</a:t>
            </a:r>
          </a:p>
          <a:p>
            <a:pPr lvl="0"/>
            <a:r>
              <a:rPr lang="en-US" altLang="en-US" sz="1050" dirty="0">
                <a:solidFill>
                  <a:srgbClr val="000000"/>
                </a:solidFill>
              </a:rPr>
              <a:t>-Carries out the laws-</a:t>
            </a:r>
            <a:endParaRPr lang="en-US" altLang="en-US" sz="3200" dirty="0">
              <a:solidFill>
                <a:srgbClr val="000000"/>
              </a:solidFill>
            </a:endParaRPr>
          </a:p>
        </p:txBody>
      </p:sp>
      <p:sp>
        <p:nvSpPr>
          <p:cNvPr id="11" name="Rectangle 10"/>
          <p:cNvSpPr/>
          <p:nvPr/>
        </p:nvSpPr>
        <p:spPr>
          <a:xfrm>
            <a:off x="6768258" y="3946923"/>
            <a:ext cx="1947558" cy="469359"/>
          </a:xfrm>
          <a:prstGeom prst="rect">
            <a:avLst/>
          </a:prstGeom>
        </p:spPr>
        <p:txBody>
          <a:bodyPr wrap="square">
            <a:spAutoFit/>
          </a:bodyPr>
          <a:lstStyle/>
          <a:p>
            <a:pPr lvl="0"/>
            <a:r>
              <a:rPr lang="en-US" altLang="en-US" sz="1400" b="1" dirty="0">
                <a:solidFill>
                  <a:srgbClr val="000000"/>
                </a:solidFill>
                <a:latin typeface="Georgia" panose="02040502050405020303" pitchFamily="18" charset="0"/>
              </a:rPr>
              <a:t>Judicial Branch</a:t>
            </a:r>
            <a:endParaRPr lang="en-US" altLang="en-US" sz="600" b="1" dirty="0">
              <a:solidFill>
                <a:srgbClr val="000000"/>
              </a:solidFill>
              <a:latin typeface="Georgia" panose="02040502050405020303" pitchFamily="18" charset="0"/>
            </a:endParaRPr>
          </a:p>
          <a:p>
            <a:pPr lvl="0"/>
            <a:r>
              <a:rPr lang="en-US" altLang="en-US" sz="1050" dirty="0">
                <a:solidFill>
                  <a:srgbClr val="000000"/>
                </a:solidFill>
              </a:rPr>
              <a:t>-Decides if laws are fair-</a:t>
            </a:r>
            <a:endParaRPr lang="en-US" altLang="en-US" sz="3200" dirty="0">
              <a:solidFill>
                <a:srgbClr val="000000"/>
              </a:solidFill>
            </a:endParaRPr>
          </a:p>
        </p:txBody>
      </p:sp>
      <p:sp>
        <p:nvSpPr>
          <p:cNvPr id="12" name="Rectangle 11"/>
          <p:cNvSpPr/>
          <p:nvPr/>
        </p:nvSpPr>
        <p:spPr>
          <a:xfrm>
            <a:off x="2194057" y="4903983"/>
            <a:ext cx="1483695" cy="615553"/>
          </a:xfrm>
          <a:prstGeom prst="rect">
            <a:avLst/>
          </a:prstGeom>
        </p:spPr>
        <p:txBody>
          <a:bodyPr wrap="square">
            <a:spAutoFit/>
          </a:bodyPr>
          <a:lstStyle/>
          <a:p>
            <a:pPr lvl="0"/>
            <a:r>
              <a:rPr lang="en-US" altLang="en-US" dirty="0">
                <a:solidFill>
                  <a:srgbClr val="000000"/>
                </a:solidFill>
                <a:latin typeface="Aharoni" panose="02010803020104030203" pitchFamily="2" charset="-79"/>
                <a:cs typeface="Aharoni" panose="02010803020104030203" pitchFamily="2" charset="-79"/>
              </a:rPr>
              <a:t>Upper House</a:t>
            </a:r>
            <a:br>
              <a:rPr lang="en-US" altLang="en-US" dirty="0">
                <a:solidFill>
                  <a:srgbClr val="000000"/>
                </a:solidFill>
                <a:latin typeface="Aharoni" panose="02010803020104030203" pitchFamily="2" charset="-79"/>
                <a:cs typeface="Aharoni" panose="02010803020104030203" pitchFamily="2" charset="-79"/>
              </a:rPr>
            </a:br>
            <a:r>
              <a:rPr lang="en-US" altLang="en-US" sz="1600" dirty="0">
                <a:solidFill>
                  <a:srgbClr val="000000"/>
                </a:solidFill>
                <a:latin typeface="Aharoni" panose="02010803020104030203" pitchFamily="2" charset="-79"/>
                <a:cs typeface="Aharoni" panose="02010803020104030203" pitchFamily="2" charset="-79"/>
              </a:rPr>
              <a:t>“The Senate”</a:t>
            </a:r>
            <a:endParaRPr lang="en-US" altLang="en-US" sz="1400" dirty="0">
              <a:solidFill>
                <a:srgbClr val="000000"/>
              </a:solidFill>
              <a:latin typeface="Aharoni" panose="02010803020104030203" pitchFamily="2" charset="-79"/>
              <a:cs typeface="Aharoni" panose="02010803020104030203" pitchFamily="2" charset="-79"/>
            </a:endParaRPr>
          </a:p>
        </p:txBody>
      </p:sp>
      <p:sp>
        <p:nvSpPr>
          <p:cNvPr id="13" name="Rectangle 12"/>
          <p:cNvSpPr/>
          <p:nvPr/>
        </p:nvSpPr>
        <p:spPr>
          <a:xfrm>
            <a:off x="3857400" y="4903982"/>
            <a:ext cx="2488019" cy="615553"/>
          </a:xfrm>
          <a:prstGeom prst="rect">
            <a:avLst/>
          </a:prstGeom>
        </p:spPr>
        <p:txBody>
          <a:bodyPr wrap="square">
            <a:spAutoFit/>
          </a:bodyPr>
          <a:lstStyle/>
          <a:p>
            <a:pPr lvl="0"/>
            <a:r>
              <a:rPr lang="en-US" altLang="en-US" b="1" dirty="0">
                <a:solidFill>
                  <a:srgbClr val="000000"/>
                </a:solidFill>
                <a:latin typeface="Aharoni" panose="02010803020104030203" pitchFamily="2" charset="-79"/>
                <a:cs typeface="Aharoni" panose="02010803020104030203" pitchFamily="2" charset="-79"/>
              </a:rPr>
              <a:t>Lower House</a:t>
            </a:r>
            <a:br>
              <a:rPr lang="en-US" altLang="en-US" b="1" dirty="0">
                <a:solidFill>
                  <a:srgbClr val="000000"/>
                </a:solidFill>
                <a:latin typeface="Aharoni" panose="02010803020104030203" pitchFamily="2" charset="-79"/>
                <a:cs typeface="Aharoni" panose="02010803020104030203" pitchFamily="2" charset="-79"/>
              </a:rPr>
            </a:br>
            <a:r>
              <a:rPr lang="en-US" altLang="en-US" sz="1500" dirty="0">
                <a:solidFill>
                  <a:srgbClr val="000000"/>
                </a:solidFill>
                <a:latin typeface="Aharoni" panose="02010803020104030203" pitchFamily="2" charset="-79"/>
                <a:cs typeface="Aharoni" panose="02010803020104030203" pitchFamily="2" charset="-79"/>
              </a:rPr>
              <a:t>“House of Representatives”</a:t>
            </a:r>
          </a:p>
        </p:txBody>
      </p:sp>
    </p:spTree>
    <p:extLst>
      <p:ext uri="{BB962C8B-B14F-4D97-AF65-F5344CB8AC3E}">
        <p14:creationId xmlns:p14="http://schemas.microsoft.com/office/powerpoint/2010/main" val="757283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228600" y="4901913"/>
            <a:ext cx="3793282" cy="1676400"/>
          </a:xfrm>
          <a:prstGeom prst="rect">
            <a:avLst/>
          </a:prstGeom>
          <a:solidFill>
            <a:srgbClr val="F5E3BB"/>
          </a:solidFill>
          <a:ln>
            <a:noFill/>
          </a:ln>
          <a:effectLst/>
          <a:scene3d>
            <a:camera prst="orthographicFront"/>
            <a:lightRig rig="threePt" dir="t"/>
          </a:scene3d>
          <a:sp3d>
            <a:bevelT/>
          </a:sp3d>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altLang="en-US" sz="2400" smtClean="0">
                <a:latin typeface="Calibri" panose="020F0502020204030204" pitchFamily="34" charset="0"/>
              </a:rPr>
              <a:t>The Great Compromise, as it was called, resolved the issues between the small states and the large states. </a:t>
            </a:r>
            <a:endParaRPr lang="en-US" altLang="en-US" sz="2400" dirty="0">
              <a:latin typeface="Calibri" panose="020F0502020204030204" pitchFamily="34" charset="0"/>
            </a:endParaRPr>
          </a:p>
        </p:txBody>
      </p:sp>
      <p:sp>
        <p:nvSpPr>
          <p:cNvPr id="3" name="Rectangle 3"/>
          <p:cNvSpPr txBox="1">
            <a:spLocks noChangeArrowheads="1"/>
          </p:cNvSpPr>
          <p:nvPr/>
        </p:nvSpPr>
        <p:spPr bwMode="auto">
          <a:xfrm>
            <a:off x="5105400" y="4939560"/>
            <a:ext cx="3793282" cy="1665657"/>
          </a:xfrm>
          <a:prstGeom prst="rect">
            <a:avLst/>
          </a:prstGeom>
          <a:solidFill>
            <a:srgbClr val="F5E3BB"/>
          </a:solidFill>
          <a:ln>
            <a:noFill/>
          </a:ln>
          <a:effectLst/>
          <a:scene3d>
            <a:camera prst="orthographicFront"/>
            <a:lightRig rig="threePt" dir="t"/>
          </a:scene3d>
          <a:sp3d>
            <a:bevelT/>
          </a:sp3d>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altLang="en-US" sz="2400" dirty="0" smtClean="0">
                <a:latin typeface="Calibri" panose="020F0502020204030204" pitchFamily="34" charset="0"/>
              </a:rPr>
              <a:t>But now another issue presented itself that pitted the northern states against the southern states. </a:t>
            </a:r>
            <a:endParaRPr lang="en-US" altLang="en-US" sz="2400" dirty="0">
              <a:latin typeface="Calibri" panose="020F0502020204030204" pitchFamily="34" charset="0"/>
            </a:endParaRPr>
          </a:p>
        </p:txBody>
      </p:sp>
      <p:sp>
        <p:nvSpPr>
          <p:cNvPr id="4" name="Donut 3"/>
          <p:cNvSpPr/>
          <p:nvPr/>
        </p:nvSpPr>
        <p:spPr bwMode="auto">
          <a:xfrm rot="1375500">
            <a:off x="6347056" y="2802563"/>
            <a:ext cx="1295400" cy="1551700"/>
          </a:xfrm>
          <a:prstGeom prst="donut">
            <a:avLst>
              <a:gd name="adj" fmla="val 11612"/>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5" name="Donut 4"/>
          <p:cNvSpPr/>
          <p:nvPr/>
        </p:nvSpPr>
        <p:spPr bwMode="auto">
          <a:xfrm rot="1739604">
            <a:off x="6965575" y="1207490"/>
            <a:ext cx="1295400" cy="1804615"/>
          </a:xfrm>
          <a:prstGeom prst="donut">
            <a:avLst>
              <a:gd name="adj" fmla="val 11612"/>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6" name="TextBox 5"/>
          <p:cNvSpPr txBox="1"/>
          <p:nvPr/>
        </p:nvSpPr>
        <p:spPr>
          <a:xfrm>
            <a:off x="7613275" y="2746617"/>
            <a:ext cx="803847" cy="461665"/>
          </a:xfrm>
          <a:prstGeom prst="rect">
            <a:avLst/>
          </a:prstGeom>
          <a:solidFill>
            <a:srgbClr val="FF0000"/>
          </a:solidFill>
          <a:scene3d>
            <a:camera prst="orthographicFront"/>
            <a:lightRig rig="threePt" dir="t"/>
          </a:scene3d>
          <a:sp3d>
            <a:bevelT/>
          </a:sp3d>
        </p:spPr>
        <p:txBody>
          <a:bodyPr wrap="square" rtlCol="0">
            <a:spAutoFit/>
          </a:bodyPr>
          <a:lstStyle/>
          <a:p>
            <a:r>
              <a:rPr lang="en-US" sz="2400" dirty="0" smtClean="0"/>
              <a:t>VS.</a:t>
            </a:r>
            <a:endParaRPr lang="en-US" sz="2400" dirty="0"/>
          </a:p>
        </p:txBody>
      </p:sp>
    </p:spTree>
    <p:extLst>
      <p:ext uri="{BB962C8B-B14F-4D97-AF65-F5344CB8AC3E}">
        <p14:creationId xmlns:p14="http://schemas.microsoft.com/office/powerpoint/2010/main" val="2887186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5531026" y="4274103"/>
            <a:ext cx="3536773" cy="1538883"/>
          </a:xfrm>
          <a:prstGeom prst="rect">
            <a:avLst/>
          </a:prstGeom>
          <a:ln>
            <a:solidFill>
              <a:srgbClr val="66FF33"/>
            </a:solidFill>
          </a:ln>
        </p:spPr>
        <p:txBody>
          <a:bodyPr wrap="square">
            <a:spAutoFit/>
          </a:bodyPr>
          <a:lstStyle/>
          <a:p>
            <a:pPr algn="l">
              <a:spcBef>
                <a:spcPct val="50000"/>
              </a:spcBef>
            </a:pPr>
            <a:r>
              <a:rPr lang="en-US" altLang="en-US" dirty="0">
                <a:solidFill>
                  <a:schemeClr val="accent1"/>
                </a:solidFill>
              </a:rPr>
              <a:t>The House of Representatives </a:t>
            </a:r>
            <a:r>
              <a:rPr lang="en-US" altLang="en-US" dirty="0" smtClean="0">
                <a:solidFill>
                  <a:schemeClr val="accent1"/>
                </a:solidFill>
              </a:rPr>
              <a:t>is </a:t>
            </a:r>
            <a:r>
              <a:rPr lang="en-US" altLang="en-US" dirty="0">
                <a:solidFill>
                  <a:schemeClr val="accent1"/>
                </a:solidFill>
              </a:rPr>
              <a:t>based on </a:t>
            </a:r>
            <a:r>
              <a:rPr lang="en-US" altLang="en-US" b="1" dirty="0">
                <a:solidFill>
                  <a:schemeClr val="accent1"/>
                </a:solidFill>
              </a:rPr>
              <a:t>state population</a:t>
            </a:r>
            <a:r>
              <a:rPr lang="en-US" altLang="en-US" dirty="0">
                <a:solidFill>
                  <a:schemeClr val="accent1"/>
                </a:solidFill>
              </a:rPr>
              <a:t>.  </a:t>
            </a:r>
            <a:r>
              <a:rPr lang="en-US" altLang="en-US" dirty="0" smtClean="0">
                <a:solidFill>
                  <a:schemeClr val="accent1"/>
                </a:solidFill>
              </a:rPr>
              <a:t>The </a:t>
            </a:r>
            <a:r>
              <a:rPr lang="en-US" altLang="en-US" dirty="0">
                <a:solidFill>
                  <a:schemeClr val="accent1"/>
                </a:solidFill>
              </a:rPr>
              <a:t>states with the most people get more votes in that house. </a:t>
            </a:r>
            <a:r>
              <a:rPr lang="en-US" altLang="en-US" dirty="0" smtClean="0">
                <a:solidFill>
                  <a:schemeClr val="accent1"/>
                </a:solidFill>
              </a:rPr>
              <a:t>     </a:t>
            </a:r>
            <a:r>
              <a:rPr lang="en-US" altLang="en-US" sz="2000" dirty="0" smtClean="0">
                <a:solidFill>
                  <a:schemeClr val="accent1"/>
                </a:solidFill>
                <a:latin typeface="Aharoni" panose="02010803020104030203" pitchFamily="2" charset="-79"/>
                <a:cs typeface="Aharoni" panose="02010803020104030203" pitchFamily="2" charset="-79"/>
              </a:rPr>
              <a:t>More votes = more power.</a:t>
            </a:r>
            <a:endParaRPr lang="en-US" altLang="en-US" sz="2000" dirty="0">
              <a:solidFill>
                <a:schemeClr val="accent1"/>
              </a:solidFill>
              <a:latin typeface="Aharoni" panose="02010803020104030203" pitchFamily="2" charset="-79"/>
              <a:cs typeface="Aharoni" panose="02010803020104030203" pitchFamily="2" charset="-79"/>
            </a:endParaRPr>
          </a:p>
        </p:txBody>
      </p:sp>
      <p:sp>
        <p:nvSpPr>
          <p:cNvPr id="4" name="Rectangle 3"/>
          <p:cNvSpPr/>
          <p:nvPr/>
        </p:nvSpPr>
        <p:spPr>
          <a:xfrm>
            <a:off x="3657199" y="2195781"/>
            <a:ext cx="2454031" cy="830997"/>
          </a:xfrm>
          <a:prstGeom prst="rect">
            <a:avLst/>
          </a:prstGeom>
        </p:spPr>
        <p:txBody>
          <a:bodyPr wrap="square">
            <a:spAutoFit/>
          </a:bodyPr>
          <a:lstStyle/>
          <a:p>
            <a:pPr lvl="0"/>
            <a:r>
              <a:rPr lang="en-US" altLang="en-US" sz="2400" b="1" dirty="0">
                <a:solidFill>
                  <a:srgbClr val="000000"/>
                </a:solidFill>
                <a:latin typeface="Georgia" panose="02040502050405020303" pitchFamily="18" charset="0"/>
              </a:rPr>
              <a:t>Federal Government</a:t>
            </a:r>
            <a:endParaRPr lang="en-US" altLang="en-US" sz="2400" dirty="0">
              <a:solidFill>
                <a:srgbClr val="000000"/>
              </a:solidFill>
              <a:latin typeface="Georgia" panose="02040502050405020303" pitchFamily="18" charset="0"/>
            </a:endParaRPr>
          </a:p>
        </p:txBody>
      </p:sp>
      <p:sp>
        <p:nvSpPr>
          <p:cNvPr id="5" name="Rectangle 4"/>
          <p:cNvSpPr/>
          <p:nvPr/>
        </p:nvSpPr>
        <p:spPr>
          <a:xfrm>
            <a:off x="1041894" y="3554970"/>
            <a:ext cx="2667000" cy="646331"/>
          </a:xfrm>
          <a:prstGeom prst="rect">
            <a:avLst/>
          </a:prstGeom>
        </p:spPr>
        <p:txBody>
          <a:bodyPr wrap="square">
            <a:spAutoFit/>
          </a:bodyPr>
          <a:lstStyle/>
          <a:p>
            <a:pPr lvl="0"/>
            <a:r>
              <a:rPr lang="en-US" altLang="en-US" sz="1400" b="1" dirty="0">
                <a:solidFill>
                  <a:srgbClr val="000000"/>
                </a:solidFill>
                <a:latin typeface="Georgia" panose="02040502050405020303" pitchFamily="18" charset="0"/>
              </a:rPr>
              <a:t>Legislative Branch</a:t>
            </a:r>
          </a:p>
          <a:p>
            <a:pPr lvl="0"/>
            <a:r>
              <a:rPr lang="en-US" altLang="en-US" sz="1100" b="1" dirty="0">
                <a:solidFill>
                  <a:srgbClr val="000000"/>
                </a:solidFill>
                <a:latin typeface="Georgia" panose="02040502050405020303" pitchFamily="18" charset="0"/>
              </a:rPr>
              <a:t>“Congress”</a:t>
            </a:r>
          </a:p>
          <a:p>
            <a:pPr lvl="0"/>
            <a:r>
              <a:rPr lang="en-US" altLang="en-US" sz="1100" dirty="0">
                <a:solidFill>
                  <a:srgbClr val="000000"/>
                </a:solidFill>
              </a:rPr>
              <a:t>- </a:t>
            </a:r>
            <a:r>
              <a:rPr lang="en-US" altLang="en-US" sz="1050" dirty="0">
                <a:solidFill>
                  <a:srgbClr val="000000"/>
                </a:solidFill>
              </a:rPr>
              <a:t>Creates and</a:t>
            </a:r>
            <a:r>
              <a:rPr lang="en-US" altLang="en-US" sz="1100" dirty="0">
                <a:solidFill>
                  <a:srgbClr val="000000"/>
                </a:solidFill>
              </a:rPr>
              <a:t> </a:t>
            </a:r>
            <a:r>
              <a:rPr lang="en-US" altLang="en-US" sz="1050" dirty="0">
                <a:solidFill>
                  <a:srgbClr val="000000"/>
                </a:solidFill>
              </a:rPr>
              <a:t>passes the laws</a:t>
            </a:r>
            <a:r>
              <a:rPr lang="en-US" altLang="en-US" sz="1100" dirty="0">
                <a:solidFill>
                  <a:srgbClr val="000000"/>
                </a:solidFill>
              </a:rPr>
              <a:t> -</a:t>
            </a:r>
            <a:endParaRPr lang="en-US" altLang="en-US" sz="1400" dirty="0">
              <a:solidFill>
                <a:srgbClr val="000000"/>
              </a:solidFill>
            </a:endParaRPr>
          </a:p>
        </p:txBody>
      </p:sp>
      <p:sp>
        <p:nvSpPr>
          <p:cNvPr id="6" name="Rectangle 5"/>
          <p:cNvSpPr/>
          <p:nvPr/>
        </p:nvSpPr>
        <p:spPr>
          <a:xfrm>
            <a:off x="3907757" y="3616455"/>
            <a:ext cx="1952913" cy="469359"/>
          </a:xfrm>
          <a:prstGeom prst="rect">
            <a:avLst/>
          </a:prstGeom>
        </p:spPr>
        <p:txBody>
          <a:bodyPr wrap="square">
            <a:spAutoFit/>
          </a:bodyPr>
          <a:lstStyle/>
          <a:p>
            <a:pPr lvl="0"/>
            <a:r>
              <a:rPr lang="en-US" altLang="en-US" sz="1400" b="1" dirty="0">
                <a:solidFill>
                  <a:srgbClr val="000000"/>
                </a:solidFill>
                <a:latin typeface="Georgia" panose="02040502050405020303" pitchFamily="18" charset="0"/>
              </a:rPr>
              <a:t>Executive Branch</a:t>
            </a:r>
          </a:p>
          <a:p>
            <a:pPr lvl="0"/>
            <a:r>
              <a:rPr lang="en-US" altLang="en-US" sz="1050" dirty="0">
                <a:solidFill>
                  <a:srgbClr val="000000"/>
                </a:solidFill>
              </a:rPr>
              <a:t>- Carries out the laws -</a:t>
            </a:r>
            <a:endParaRPr lang="en-US" altLang="en-US" sz="3200" dirty="0">
              <a:solidFill>
                <a:srgbClr val="000000"/>
              </a:solidFill>
            </a:endParaRPr>
          </a:p>
        </p:txBody>
      </p:sp>
      <p:sp>
        <p:nvSpPr>
          <p:cNvPr id="7" name="Rectangle 6"/>
          <p:cNvSpPr/>
          <p:nvPr/>
        </p:nvSpPr>
        <p:spPr>
          <a:xfrm>
            <a:off x="5954975" y="3517942"/>
            <a:ext cx="2141718" cy="469359"/>
          </a:xfrm>
          <a:prstGeom prst="rect">
            <a:avLst/>
          </a:prstGeom>
        </p:spPr>
        <p:txBody>
          <a:bodyPr wrap="square">
            <a:spAutoFit/>
          </a:bodyPr>
          <a:lstStyle/>
          <a:p>
            <a:pPr lvl="0"/>
            <a:r>
              <a:rPr lang="en-US" altLang="en-US" sz="1400" b="1" dirty="0">
                <a:solidFill>
                  <a:srgbClr val="000000"/>
                </a:solidFill>
                <a:latin typeface="Georgia" panose="02040502050405020303" pitchFamily="18" charset="0"/>
              </a:rPr>
              <a:t>Judicial Branch</a:t>
            </a:r>
            <a:endParaRPr lang="en-US" altLang="en-US" sz="600" b="1" dirty="0">
              <a:solidFill>
                <a:srgbClr val="000000"/>
              </a:solidFill>
              <a:latin typeface="Georgia" panose="02040502050405020303" pitchFamily="18" charset="0"/>
            </a:endParaRPr>
          </a:p>
          <a:p>
            <a:pPr lvl="0"/>
            <a:r>
              <a:rPr lang="en-US" altLang="en-US" sz="1050" dirty="0">
                <a:solidFill>
                  <a:srgbClr val="000000"/>
                </a:solidFill>
              </a:rPr>
              <a:t>- Decides if laws are fair -</a:t>
            </a:r>
            <a:endParaRPr lang="en-US" altLang="en-US" sz="3200" dirty="0">
              <a:solidFill>
                <a:srgbClr val="000000"/>
              </a:solidFill>
            </a:endParaRPr>
          </a:p>
        </p:txBody>
      </p:sp>
      <p:sp>
        <p:nvSpPr>
          <p:cNvPr id="8" name="Rectangle 7"/>
          <p:cNvSpPr/>
          <p:nvPr/>
        </p:nvSpPr>
        <p:spPr>
          <a:xfrm>
            <a:off x="3491578" y="4455503"/>
            <a:ext cx="1937169" cy="861774"/>
          </a:xfrm>
          <a:prstGeom prst="rect">
            <a:avLst/>
          </a:prstGeom>
        </p:spPr>
        <p:txBody>
          <a:bodyPr wrap="square">
            <a:spAutoFit/>
          </a:bodyPr>
          <a:lstStyle/>
          <a:p>
            <a:pPr lvl="0"/>
            <a:r>
              <a:rPr lang="en-US" altLang="en-US" b="1" dirty="0">
                <a:solidFill>
                  <a:srgbClr val="000000"/>
                </a:solidFill>
                <a:latin typeface="Aharoni" panose="02010803020104030203" pitchFamily="2" charset="-79"/>
                <a:cs typeface="Aharoni" panose="02010803020104030203" pitchFamily="2" charset="-79"/>
              </a:rPr>
              <a:t>Lower House</a:t>
            </a:r>
            <a:br>
              <a:rPr lang="en-US" altLang="en-US" b="1" dirty="0">
                <a:solidFill>
                  <a:srgbClr val="000000"/>
                </a:solidFill>
                <a:latin typeface="Aharoni" panose="02010803020104030203" pitchFamily="2" charset="-79"/>
                <a:cs typeface="Aharoni" panose="02010803020104030203" pitchFamily="2" charset="-79"/>
              </a:rPr>
            </a:br>
            <a:r>
              <a:rPr lang="en-US" altLang="en-US" sz="1600" b="1" dirty="0">
                <a:solidFill>
                  <a:srgbClr val="000000"/>
                </a:solidFill>
                <a:latin typeface="Aharoni" panose="02010803020104030203" pitchFamily="2" charset="-79"/>
                <a:cs typeface="Aharoni" panose="02010803020104030203" pitchFamily="2" charset="-79"/>
              </a:rPr>
              <a:t>“House of </a:t>
            </a:r>
            <a:r>
              <a:rPr lang="en-US" altLang="en-US" sz="1600" b="1" dirty="0" smtClean="0">
                <a:solidFill>
                  <a:srgbClr val="000000"/>
                </a:solidFill>
                <a:latin typeface="Aharoni" panose="02010803020104030203" pitchFamily="2" charset="-79"/>
                <a:cs typeface="Aharoni" panose="02010803020104030203" pitchFamily="2" charset="-79"/>
              </a:rPr>
              <a:t/>
            </a:r>
            <a:br>
              <a:rPr lang="en-US" altLang="en-US" sz="1600" b="1" dirty="0" smtClean="0">
                <a:solidFill>
                  <a:srgbClr val="000000"/>
                </a:solidFill>
                <a:latin typeface="Aharoni" panose="02010803020104030203" pitchFamily="2" charset="-79"/>
                <a:cs typeface="Aharoni" panose="02010803020104030203" pitchFamily="2" charset="-79"/>
              </a:rPr>
            </a:br>
            <a:r>
              <a:rPr lang="en-US" altLang="en-US" sz="1600" b="1" dirty="0" smtClean="0">
                <a:solidFill>
                  <a:srgbClr val="000000"/>
                </a:solidFill>
                <a:latin typeface="Aharoni" panose="02010803020104030203" pitchFamily="2" charset="-79"/>
                <a:cs typeface="Aharoni" panose="02010803020104030203" pitchFamily="2" charset="-79"/>
              </a:rPr>
              <a:t>Representatives</a:t>
            </a:r>
            <a:r>
              <a:rPr lang="en-US" altLang="en-US" sz="1600" b="1" dirty="0">
                <a:solidFill>
                  <a:srgbClr val="000000"/>
                </a:solidFill>
                <a:latin typeface="Aharoni" panose="02010803020104030203" pitchFamily="2" charset="-79"/>
                <a:cs typeface="Aharoni" panose="02010803020104030203" pitchFamily="2" charset="-79"/>
              </a:rPr>
              <a:t>”</a:t>
            </a:r>
            <a:endParaRPr lang="en-US" altLang="en-US" sz="4000" dirty="0">
              <a:solidFill>
                <a:srgbClr val="000000"/>
              </a:solidFill>
              <a:latin typeface="Aharoni" panose="02010803020104030203" pitchFamily="2" charset="-79"/>
              <a:cs typeface="Aharoni" panose="02010803020104030203" pitchFamily="2" charset="-79"/>
            </a:endParaRPr>
          </a:p>
        </p:txBody>
      </p:sp>
      <p:sp>
        <p:nvSpPr>
          <p:cNvPr id="9" name="Rectangle 8"/>
          <p:cNvSpPr/>
          <p:nvPr/>
        </p:nvSpPr>
        <p:spPr>
          <a:xfrm>
            <a:off x="1345826" y="4547504"/>
            <a:ext cx="1786201" cy="615553"/>
          </a:xfrm>
          <a:prstGeom prst="rect">
            <a:avLst/>
          </a:prstGeom>
        </p:spPr>
        <p:txBody>
          <a:bodyPr wrap="square">
            <a:spAutoFit/>
          </a:bodyPr>
          <a:lstStyle/>
          <a:p>
            <a:pPr lvl="0"/>
            <a:r>
              <a:rPr lang="en-US" altLang="en-US" dirty="0">
                <a:solidFill>
                  <a:srgbClr val="000000"/>
                </a:solidFill>
                <a:latin typeface="Aharoni" panose="02010803020104030203" pitchFamily="2" charset="-79"/>
                <a:cs typeface="Aharoni" panose="02010803020104030203" pitchFamily="2" charset="-79"/>
              </a:rPr>
              <a:t>Upper House</a:t>
            </a:r>
            <a:br>
              <a:rPr lang="en-US" altLang="en-US" dirty="0">
                <a:solidFill>
                  <a:srgbClr val="000000"/>
                </a:solidFill>
                <a:latin typeface="Aharoni" panose="02010803020104030203" pitchFamily="2" charset="-79"/>
                <a:cs typeface="Aharoni" panose="02010803020104030203" pitchFamily="2" charset="-79"/>
              </a:rPr>
            </a:br>
            <a:r>
              <a:rPr lang="en-US" altLang="en-US" sz="1600" dirty="0">
                <a:solidFill>
                  <a:srgbClr val="000000"/>
                </a:solidFill>
                <a:latin typeface="Aharoni" panose="02010803020104030203" pitchFamily="2" charset="-79"/>
                <a:cs typeface="Aharoni" panose="02010803020104030203" pitchFamily="2" charset="-79"/>
              </a:rPr>
              <a:t>“The Senate”</a:t>
            </a:r>
            <a:endParaRPr lang="en-US" altLang="en-US" sz="1400" dirty="0">
              <a:solidFill>
                <a:srgbClr val="000000"/>
              </a:solidFill>
              <a:latin typeface="Aharoni" panose="02010803020104030203" pitchFamily="2" charset="-79"/>
              <a:cs typeface="Aharoni" panose="02010803020104030203" pitchFamily="2" charset="-79"/>
            </a:endParaRPr>
          </a:p>
        </p:txBody>
      </p:sp>
      <p:sp>
        <p:nvSpPr>
          <p:cNvPr id="10" name="TextBox 9"/>
          <p:cNvSpPr txBox="1"/>
          <p:nvPr/>
        </p:nvSpPr>
        <p:spPr>
          <a:xfrm>
            <a:off x="320583" y="5484118"/>
            <a:ext cx="4109621" cy="1261884"/>
          </a:xfrm>
          <a:prstGeom prst="rect">
            <a:avLst/>
          </a:prstGeom>
          <a:solidFill>
            <a:srgbClr val="66FF33"/>
          </a:solidFill>
          <a:scene3d>
            <a:camera prst="orthographicFront"/>
            <a:lightRig rig="threePt" dir="t"/>
          </a:scene3d>
          <a:sp3d>
            <a:bevelT/>
          </a:sp3d>
        </p:spPr>
        <p:txBody>
          <a:bodyPr wrap="square" rtlCol="0">
            <a:spAutoFit/>
          </a:bodyPr>
          <a:lstStyle/>
          <a:p>
            <a:r>
              <a:rPr lang="en-US" sz="4000" dirty="0" smtClean="0">
                <a:latin typeface="Bernard MT Condensed" panose="02050806060905020404" pitchFamily="18" charset="0"/>
              </a:rPr>
              <a:t>Hint!</a:t>
            </a:r>
            <a:r>
              <a:rPr lang="en-US" dirty="0" smtClean="0"/>
              <a:t>  </a:t>
            </a:r>
            <a:r>
              <a:rPr lang="en-US" dirty="0" smtClean="0">
                <a:latin typeface="Aharoni" panose="02010803020104030203" pitchFamily="2" charset="-79"/>
                <a:cs typeface="Aharoni" panose="02010803020104030203" pitchFamily="2" charset="-79"/>
              </a:rPr>
              <a:t>More people = more votes!</a:t>
            </a:r>
          </a:p>
          <a:p>
            <a:pPr algn="l"/>
            <a:r>
              <a:rPr lang="en-US" dirty="0" smtClean="0"/>
              <a:t>But what does this have to do with slavery in the </a:t>
            </a:r>
            <a:r>
              <a:rPr lang="en-US" dirty="0"/>
              <a:t>S</a:t>
            </a:r>
            <a:r>
              <a:rPr lang="en-US" dirty="0" smtClean="0"/>
              <a:t>outh?</a:t>
            </a:r>
            <a:endParaRPr lang="en-US" dirty="0"/>
          </a:p>
        </p:txBody>
      </p:sp>
    </p:spTree>
    <p:extLst>
      <p:ext uri="{BB962C8B-B14F-4D97-AF65-F5344CB8AC3E}">
        <p14:creationId xmlns:p14="http://schemas.microsoft.com/office/powerpoint/2010/main" val="1399118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96715" y="2305050"/>
            <a:ext cx="4932485" cy="4457700"/>
          </a:xfrm>
          <a:prstGeom prst="rect">
            <a:avLst/>
          </a:prstGeom>
          <a:solidFill>
            <a:srgbClr val="F5E3BB"/>
          </a:solidFill>
          <a:ln>
            <a:noFill/>
          </a:ln>
          <a:effectLst/>
          <a:scene3d>
            <a:camera prst="orthographicFront"/>
            <a:lightRig rig="threePt" dir="t"/>
          </a:scene3d>
          <a:sp3d>
            <a:bevelT/>
          </a:sp3d>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US" altLang="en-US" sz="2400" smtClean="0">
                <a:latin typeface="Calibri" panose="020F0502020204030204" pitchFamily="34" charset="0"/>
              </a:rPr>
              <a:t>Southerners wanted to include slaves in the population count even if they would not let slaves vote.</a:t>
            </a:r>
          </a:p>
          <a:p>
            <a:pPr>
              <a:spcBef>
                <a:spcPts val="1200"/>
              </a:spcBef>
            </a:pPr>
            <a:r>
              <a:rPr lang="en-US" altLang="en-US" sz="2400" smtClean="0">
                <a:latin typeface="Calibri" panose="020F0502020204030204" pitchFamily="34" charset="0"/>
              </a:rPr>
              <a:t>If slaves were counted, southern states would have more representatives in the House of Representatives.</a:t>
            </a:r>
          </a:p>
          <a:p>
            <a:pPr>
              <a:spcBef>
                <a:spcPts val="1200"/>
              </a:spcBef>
            </a:pPr>
            <a:r>
              <a:rPr lang="en-US" altLang="en-US" sz="2400" smtClean="0">
                <a:latin typeface="Calibri" panose="020F0502020204030204" pitchFamily="34" charset="0"/>
              </a:rPr>
              <a:t>But Northerners said that slaves </a:t>
            </a:r>
            <a:r>
              <a:rPr lang="en-US" altLang="en-US" sz="2400" b="1" smtClean="0">
                <a:latin typeface="Calibri" panose="020F0502020204030204" pitchFamily="34" charset="0"/>
              </a:rPr>
              <a:t>should not be counted </a:t>
            </a:r>
            <a:r>
              <a:rPr lang="en-US" altLang="en-US" sz="2400" smtClean="0">
                <a:latin typeface="Calibri" panose="020F0502020204030204" pitchFamily="34" charset="0"/>
              </a:rPr>
              <a:t>since they were considered property and not people.</a:t>
            </a:r>
            <a:endParaRPr lang="en-US" altLang="en-US" sz="2400" dirty="0">
              <a:latin typeface="Calibri" panose="020F0502020204030204" pitchFamily="34" charset="0"/>
            </a:endParaRPr>
          </a:p>
        </p:txBody>
      </p:sp>
    </p:spTree>
    <p:extLst>
      <p:ext uri="{BB962C8B-B14F-4D97-AF65-F5344CB8AC3E}">
        <p14:creationId xmlns:p14="http://schemas.microsoft.com/office/powerpoint/2010/main" val="2322639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1448812"/>
            <a:ext cx="8839200" cy="3046988"/>
          </a:xfrm>
          <a:prstGeom prst="rect">
            <a:avLst/>
          </a:prstGeom>
          <a:solidFill>
            <a:schemeClr val="accent3">
              <a:lumMod val="90000"/>
            </a:schemeClr>
          </a:solidFill>
          <a:scene3d>
            <a:camera prst="orthographicFront"/>
            <a:lightRig rig="threePt" dir="t"/>
          </a:scene3d>
          <a:sp3d>
            <a:bevelT/>
          </a:sp3d>
        </p:spPr>
        <p:txBody>
          <a:bodyPr wrap="square" rtlCol="0">
            <a:spAutoFit/>
          </a:bodyPr>
          <a:lstStyle/>
          <a:p>
            <a:pPr algn="l"/>
            <a:r>
              <a:rPr lang="en-US" sz="2400" dirty="0" smtClean="0"/>
              <a:t>“Upon what principle is it that the slaves shall be computed in the representation?  Are they men?  Then make them citizens, and let them vote.  Are they property?  Why, then, is no other property included?  The houses in this city (Philadelphia) are worth more than all the wretched slaves who cover the rice swamps of South Carolina.”</a:t>
            </a:r>
          </a:p>
          <a:p>
            <a:pPr algn="l"/>
            <a:endParaRPr lang="en-US" sz="2400" dirty="0"/>
          </a:p>
          <a:p>
            <a:pPr algn="l"/>
            <a:r>
              <a:rPr lang="en-US" sz="2400" dirty="0" smtClean="0"/>
              <a:t>~ </a:t>
            </a:r>
            <a:r>
              <a:rPr lang="en-US" sz="2400" b="1" dirty="0" err="1"/>
              <a:t>Gouverneur</a:t>
            </a:r>
            <a:r>
              <a:rPr lang="en-US" sz="2400" b="1" dirty="0"/>
              <a:t> </a:t>
            </a:r>
            <a:r>
              <a:rPr lang="en-US" sz="2400" b="1" dirty="0" smtClean="0"/>
              <a:t>Morris</a:t>
            </a:r>
            <a:r>
              <a:rPr lang="en-US" sz="2400" dirty="0" smtClean="0"/>
              <a:t>, Pennsylvania Delegate</a:t>
            </a:r>
            <a:endParaRPr lang="en-US" dirty="0"/>
          </a:p>
        </p:txBody>
      </p:sp>
      <p:sp>
        <p:nvSpPr>
          <p:cNvPr id="3" name="TextBox 2"/>
          <p:cNvSpPr txBox="1"/>
          <p:nvPr/>
        </p:nvSpPr>
        <p:spPr>
          <a:xfrm>
            <a:off x="208085" y="4800600"/>
            <a:ext cx="8859715" cy="1938992"/>
          </a:xfrm>
          <a:prstGeom prst="rect">
            <a:avLst/>
          </a:prstGeom>
          <a:solidFill>
            <a:schemeClr val="accent2">
              <a:lumMod val="75000"/>
            </a:schemeClr>
          </a:solidFill>
          <a:scene3d>
            <a:camera prst="orthographicFront"/>
            <a:lightRig rig="threePt" dir="t"/>
          </a:scene3d>
          <a:sp3d>
            <a:bevelT/>
          </a:sp3d>
        </p:spPr>
        <p:txBody>
          <a:bodyPr wrap="square" rtlCol="0">
            <a:spAutoFit/>
          </a:bodyPr>
          <a:lstStyle/>
          <a:p>
            <a:pPr algn="l"/>
            <a:r>
              <a:rPr lang="en-US" sz="2400" dirty="0"/>
              <a:t>“If property be the rule of representation . .  Why then should the blacks, who were property in the South, be in the rule of representation more than the Cattle and horses of the North?”</a:t>
            </a:r>
          </a:p>
          <a:p>
            <a:pPr algn="l"/>
            <a:endParaRPr lang="en-US" sz="2400" dirty="0"/>
          </a:p>
          <a:p>
            <a:pPr algn="l"/>
            <a:r>
              <a:rPr lang="en-US" sz="2400" dirty="0"/>
              <a:t>~ </a:t>
            </a:r>
            <a:r>
              <a:rPr lang="en-US" sz="2400" b="1" dirty="0"/>
              <a:t>Elbridge Gerry, </a:t>
            </a:r>
            <a:r>
              <a:rPr lang="en-US" sz="2400" dirty="0"/>
              <a:t>Massachusetts Delegate</a:t>
            </a:r>
          </a:p>
        </p:txBody>
      </p:sp>
    </p:spTree>
    <p:extLst>
      <p:ext uri="{BB962C8B-B14F-4D97-AF65-F5344CB8AC3E}">
        <p14:creationId xmlns:p14="http://schemas.microsoft.com/office/powerpoint/2010/main" val="2869916508"/>
      </p:ext>
    </p:extLst>
  </p:cSld>
  <p:clrMapOvr>
    <a:masterClrMapping/>
  </p:clrMapOvr>
</p:sld>
</file>

<file path=ppt/theme/theme1.xml><?xml version="1.0" encoding="utf-8"?>
<a:theme xmlns:a="http://schemas.openxmlformats.org/drawingml/2006/main" name="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8670</TotalTime>
  <Words>1177</Words>
  <Application>Microsoft Office PowerPoint</Application>
  <PresentationFormat>On-screen Show (4:3)</PresentationFormat>
  <Paragraphs>82</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Aharoni</vt:lpstr>
      <vt:lpstr>Arial</vt:lpstr>
      <vt:lpstr>Arial Black</vt:lpstr>
      <vt:lpstr>Bernard MT Condensed</vt:lpstr>
      <vt:lpstr>Calibri</vt:lpstr>
      <vt:lpstr>Georgia</vt:lpstr>
      <vt:lpstr>Tahoma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Pamela</dc:creator>
  <cp:lastModifiedBy>Turnbo, Melissa</cp:lastModifiedBy>
  <cp:revision>175</cp:revision>
  <dcterms:created xsi:type="dcterms:W3CDTF">2008-02-15T18:50:46Z</dcterms:created>
  <dcterms:modified xsi:type="dcterms:W3CDTF">2017-02-01T16:11:09Z</dcterms:modified>
</cp:coreProperties>
</file>